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8" r:id="rId1"/>
  </p:sldMasterIdLst>
  <p:notesMasterIdLst>
    <p:notesMasterId r:id="rId33"/>
  </p:notesMasterIdLst>
  <p:handoutMasterIdLst>
    <p:handoutMasterId r:id="rId34"/>
  </p:handoutMasterIdLst>
  <p:sldIdLst>
    <p:sldId id="320" r:id="rId2"/>
    <p:sldId id="426" r:id="rId3"/>
    <p:sldId id="287" r:id="rId4"/>
    <p:sldId id="276" r:id="rId5"/>
    <p:sldId id="323" r:id="rId6"/>
    <p:sldId id="454" r:id="rId7"/>
    <p:sldId id="427" r:id="rId8"/>
    <p:sldId id="432" r:id="rId9"/>
    <p:sldId id="428" r:id="rId10"/>
    <p:sldId id="429" r:id="rId11"/>
    <p:sldId id="430" r:id="rId12"/>
    <p:sldId id="455" r:id="rId13"/>
    <p:sldId id="438" r:id="rId14"/>
    <p:sldId id="439" r:id="rId15"/>
    <p:sldId id="431"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6" r:id="rId31"/>
    <p:sldId id="435" r:id="rId32"/>
  </p:sldIdLst>
  <p:sldSz cx="9144000" cy="6858000" type="screen4x3"/>
  <p:notesSz cx="6761163" cy="9942513"/>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40" autoAdjust="0"/>
    <p:restoredTop sz="94645" autoAdjust="0"/>
  </p:normalViewPr>
  <p:slideViewPr>
    <p:cSldViewPr>
      <p:cViewPr varScale="1">
        <p:scale>
          <a:sx n="70" d="100"/>
          <a:sy n="70" d="100"/>
        </p:scale>
        <p:origin x="-136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10"/>
    </p:cViewPr>
  </p:sorterViewPr>
  <p:notesViewPr>
    <p:cSldViewPr>
      <p:cViewPr varScale="1">
        <p:scale>
          <a:sx n="59" d="100"/>
          <a:sy n="59" d="100"/>
        </p:scale>
        <p:origin x="-1890" y="-96"/>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fr-FR"/>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9380CED-71D7-48E2-A0E9-0B88A03FCD75}" type="datetimeFigureOut">
              <a:rPr lang="fr-FR"/>
              <a:pPr>
                <a:defRPr/>
              </a:pPr>
              <a:t>03/01/2020</a:t>
            </a:fld>
            <a:endParaRPr lang="fr-FR"/>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fr-FR"/>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8F15442D-0DA9-4031-9F7F-6A639F11167F}" type="slidenum">
              <a:rPr lang="fr-FR"/>
              <a:pPr>
                <a:defRPr/>
              </a:pPr>
              <a:t>‹#›</a:t>
            </a:fld>
            <a:endParaRPr lang="fr-FR"/>
          </a:p>
        </p:txBody>
      </p:sp>
    </p:spTree>
    <p:extLst>
      <p:ext uri="{BB962C8B-B14F-4D97-AF65-F5344CB8AC3E}">
        <p14:creationId xmlns:p14="http://schemas.microsoft.com/office/powerpoint/2010/main" val="675001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30638"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pitchFamily="34" charset="0"/>
                <a:cs typeface="Arial" pitchFamily="34" charset="0"/>
              </a:defRPr>
            </a:lvl1pPr>
          </a:lstStyle>
          <a:p>
            <a:pPr>
              <a:defRPr/>
            </a:pPr>
            <a:endParaRPr lang="en-US"/>
          </a:p>
        </p:txBody>
      </p:sp>
      <p:sp>
        <p:nvSpPr>
          <p:cNvPr id="44035" name="Rectangle 3"/>
          <p:cNvSpPr>
            <a:spLocks noGrp="1" noChangeArrowheads="1"/>
          </p:cNvSpPr>
          <p:nvPr>
            <p:ph type="dt" idx="1"/>
          </p:nvPr>
        </p:nvSpPr>
        <p:spPr bwMode="auto">
          <a:xfrm>
            <a:off x="1588"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pitchFamily="34" charset="0"/>
                <a:cs typeface="Arial" pitchFamily="34"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44038" name="Rectangle 6"/>
          <p:cNvSpPr>
            <a:spLocks noGrp="1" noChangeArrowheads="1"/>
          </p:cNvSpPr>
          <p:nvPr>
            <p:ph type="ftr" sz="quarter" idx="4"/>
          </p:nvPr>
        </p:nvSpPr>
        <p:spPr bwMode="auto">
          <a:xfrm>
            <a:off x="3830638"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pitchFamily="34" charset="0"/>
                <a:cs typeface="Arial" pitchFamily="34" charset="0"/>
              </a:defRPr>
            </a:lvl1pPr>
          </a:lstStyle>
          <a:p>
            <a:pPr>
              <a:defRPr/>
            </a:pPr>
            <a:endParaRPr lang="en-US"/>
          </a:p>
        </p:txBody>
      </p:sp>
      <p:sp>
        <p:nvSpPr>
          <p:cNvPr id="44039" name="Rectangle 7"/>
          <p:cNvSpPr>
            <a:spLocks noGrp="1" noChangeArrowheads="1"/>
          </p:cNvSpPr>
          <p:nvPr>
            <p:ph type="sldNum" sz="quarter" idx="5"/>
          </p:nvPr>
        </p:nvSpPr>
        <p:spPr bwMode="auto">
          <a:xfrm>
            <a:off x="1588"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atin typeface="Arial" charset="0"/>
                <a:cs typeface="Arial" charset="0"/>
              </a:defRPr>
            </a:lvl1pPr>
          </a:lstStyle>
          <a:p>
            <a:pPr>
              <a:defRPr/>
            </a:pPr>
            <a:fld id="{1D16F97D-943F-4B6C-BB45-DF969F2BAD17}" type="slidenum">
              <a:rPr lang="ar-SA"/>
              <a:pPr>
                <a:defRPr/>
              </a:pPr>
              <a:t>‹#›</a:t>
            </a:fld>
            <a:endParaRPr lang="en-US"/>
          </a:p>
        </p:txBody>
      </p:sp>
    </p:spTree>
    <p:extLst>
      <p:ext uri="{BB962C8B-B14F-4D97-AF65-F5344CB8AC3E}">
        <p14:creationId xmlns:p14="http://schemas.microsoft.com/office/powerpoint/2010/main" val="66975558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7162800" cy="1143000"/>
          </a:xfrm>
          <a:prstGeom prst="rect">
            <a:avLst/>
          </a:prstGeom>
          <a:noFill/>
          <a:ln>
            <a:noFill/>
          </a:ln>
          <a:effectLs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sp>
        <p:nvSpPr>
          <p:cNvPr id="5" name="Text Box 7"/>
          <p:cNvSpPr txBox="1">
            <a:spLocks noChangeArrowheads="1"/>
          </p:cNvSpPr>
          <p:nvPr/>
        </p:nvSpPr>
        <p:spPr bwMode="auto">
          <a:xfrm>
            <a:off x="3871913" y="5514975"/>
            <a:ext cx="1157287" cy="733425"/>
          </a:xfrm>
          <a:prstGeom prst="rect">
            <a:avLst/>
          </a:prstGeom>
          <a:noFill/>
          <a:ln>
            <a:noFill/>
          </a:ln>
          <a:effectLs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b="1" smtClean="0"/>
              <a:t>Company</a:t>
            </a:r>
          </a:p>
          <a:p>
            <a:pPr eaLnBrk="1" hangingPunct="1">
              <a:defRPr/>
            </a:pPr>
            <a:r>
              <a:rPr lang="en-US" sz="2600" b="1" smtClean="0"/>
              <a:t>LOGO</a:t>
            </a:r>
          </a:p>
        </p:txBody>
      </p:sp>
      <p:sp>
        <p:nvSpPr>
          <p:cNvPr id="6" name="Rectangle 8"/>
          <p:cNvSpPr>
            <a:spLocks noChangeArrowheads="1"/>
          </p:cNvSpPr>
          <p:nvPr/>
        </p:nvSpPr>
        <p:spPr bwMode="ltGray">
          <a:xfrm>
            <a:off x="5895975" y="0"/>
            <a:ext cx="3248025" cy="2781300"/>
          </a:xfrm>
          <a:prstGeom prst="rect">
            <a:avLst/>
          </a:prstGeom>
          <a:solidFill>
            <a:schemeClr val="accent1"/>
          </a:solidFill>
          <a:ln>
            <a:noFill/>
          </a:ln>
          <a:effectLs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grpSp>
        <p:nvGrpSpPr>
          <p:cNvPr id="7" name="Group 9"/>
          <p:cNvGrpSpPr>
            <a:grpSpLocks/>
          </p:cNvGrpSpPr>
          <p:nvPr/>
        </p:nvGrpSpPr>
        <p:grpSpPr bwMode="auto">
          <a:xfrm>
            <a:off x="19050" y="2330450"/>
            <a:ext cx="9115425" cy="358775"/>
            <a:chOff x="3827" y="1468"/>
            <a:chExt cx="1927" cy="226"/>
          </a:xfrm>
        </p:grpSpPr>
        <p:sp>
          <p:nvSpPr>
            <p:cNvPr id="8" name="Line 10"/>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9" name="Line 11"/>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10" name="Line 12"/>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11" name="Line 13"/>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grpSp>
      <p:pic>
        <p:nvPicPr>
          <p:cNvPr id="1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7663"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5"/>
          <p:cNvSpPr>
            <a:spLocks noChangeArrowheads="1"/>
          </p:cNvSpPr>
          <p:nvPr/>
        </p:nvSpPr>
        <p:spPr bwMode="black">
          <a:xfrm>
            <a:off x="0" y="2787650"/>
            <a:ext cx="9144000" cy="71438"/>
          </a:xfrm>
          <a:prstGeom prst="rect">
            <a:avLst/>
          </a:prstGeom>
          <a:solidFill>
            <a:schemeClr val="tx2"/>
          </a:solidFill>
          <a:ln>
            <a:noFill/>
          </a:ln>
          <a:effectLs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sp>
        <p:nvSpPr>
          <p:cNvPr id="14" name="Rectangle 16"/>
          <p:cNvSpPr>
            <a:spLocks noChangeArrowheads="1"/>
          </p:cNvSpPr>
          <p:nvPr/>
        </p:nvSpPr>
        <p:spPr bwMode="gray">
          <a:xfrm>
            <a:off x="2895600" y="2819400"/>
            <a:ext cx="6248400" cy="685800"/>
          </a:xfrm>
          <a:prstGeom prst="rect">
            <a:avLst/>
          </a:prstGeom>
          <a:solidFill>
            <a:schemeClr val="tx2"/>
          </a:solidFill>
          <a:ln>
            <a:noFill/>
          </a:ln>
          <a:effectLs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pic>
        <p:nvPicPr>
          <p:cNvPr id="1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488" y="0"/>
            <a:ext cx="301148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p:cNvSpPr>
            <a:spLocks noGrp="1" noChangeArrowheads="1"/>
          </p:cNvSpPr>
          <p:nvPr>
            <p:ph type="subTitle" idx="1"/>
          </p:nvPr>
        </p:nvSpPr>
        <p:spPr bwMode="grayWhite">
          <a:xfrm>
            <a:off x="2895600" y="4038600"/>
            <a:ext cx="6019800" cy="457200"/>
          </a:xfrm>
          <a:solidFill>
            <a:schemeClr val="tx1"/>
          </a:solidFill>
        </p:spPr>
        <p:txBody>
          <a:bodyPr/>
          <a:lstStyle>
            <a:lvl1pPr marL="0" indent="0">
              <a:buFont typeface="Wingdings" pitchFamily="2" charset="2"/>
              <a:buNone/>
              <a:defRPr sz="2800">
                <a:solidFill>
                  <a:schemeClr val="accent1"/>
                </a:solidFill>
              </a:defRPr>
            </a:lvl1pPr>
          </a:lstStyle>
          <a:p>
            <a:pPr lvl="0"/>
            <a:r>
              <a:rPr lang="en-US" noProof="0" smtClean="0"/>
              <a:t>Click to edit Master subtitle style</a:t>
            </a:r>
          </a:p>
        </p:txBody>
      </p:sp>
      <p:sp>
        <p:nvSpPr>
          <p:cNvPr id="94225" name="Rectangle 17"/>
          <p:cNvSpPr>
            <a:spLocks noGrp="1" noChangeArrowheads="1"/>
          </p:cNvSpPr>
          <p:nvPr>
            <p:ph type="ctrTitle"/>
          </p:nvPr>
        </p:nvSpPr>
        <p:spPr bwMode="ltGray">
          <a:xfrm>
            <a:off x="3124200" y="2819400"/>
            <a:ext cx="5791200" cy="685800"/>
          </a:xfrm>
          <a:extLst/>
        </p:spPr>
        <p:txBody>
          <a:bodyPr/>
          <a:lstStyle>
            <a:lvl1pPr algn="l">
              <a:defRPr/>
            </a:lvl1pPr>
          </a:lstStyle>
          <a:p>
            <a:pPr lvl="0"/>
            <a:r>
              <a:rPr lang="en-US" noProof="0" smtClean="0"/>
              <a:t>Click to edit Master title style</a:t>
            </a:r>
          </a:p>
        </p:txBody>
      </p:sp>
      <p:sp>
        <p:nvSpPr>
          <p:cNvPr id="16" name="Rectangle 4"/>
          <p:cNvSpPr>
            <a:spLocks noGrp="1" noChangeArrowheads="1"/>
          </p:cNvSpPr>
          <p:nvPr>
            <p:ph type="dt" sz="half" idx="10"/>
          </p:nvPr>
        </p:nvSpPr>
        <p:spPr>
          <a:xfrm>
            <a:off x="457200" y="6400800"/>
            <a:ext cx="2133600" cy="320675"/>
          </a:xfrm>
        </p:spPr>
        <p:txBody>
          <a:bodyPr/>
          <a:lstStyle>
            <a:lvl1pPr>
              <a:defRPr>
                <a:solidFill>
                  <a:schemeClr val="tx2"/>
                </a:solidFill>
              </a:defRPr>
            </a:lvl1pPr>
          </a:lstStyle>
          <a:p>
            <a:pPr>
              <a:defRPr/>
            </a:pPr>
            <a:fld id="{33894DF1-25B1-4964-9EAD-4D2E1E7DFB0A}" type="datetimeFigureOut">
              <a:rPr lang="ar-SA"/>
              <a:pPr>
                <a:defRPr/>
              </a:pPr>
              <a:t>08/05/1441</a:t>
            </a:fld>
            <a:endParaRPr lang="en-US"/>
          </a:p>
        </p:txBody>
      </p:sp>
      <p:sp>
        <p:nvSpPr>
          <p:cNvPr id="17" name="Rectangle 5"/>
          <p:cNvSpPr>
            <a:spLocks noGrp="1" noChangeArrowheads="1"/>
          </p:cNvSpPr>
          <p:nvPr>
            <p:ph type="ftr" sz="quarter" idx="11"/>
          </p:nvPr>
        </p:nvSpPr>
        <p:spPr>
          <a:xfrm>
            <a:off x="3124200" y="6400800"/>
            <a:ext cx="2895600" cy="320675"/>
          </a:xfrm>
        </p:spPr>
        <p:txBody>
          <a:bodyPr/>
          <a:lstStyle>
            <a:lvl1pPr>
              <a:defRPr>
                <a:solidFill>
                  <a:schemeClr val="tx2"/>
                </a:solidFill>
              </a:defRPr>
            </a:lvl1pPr>
          </a:lstStyle>
          <a:p>
            <a:pPr>
              <a:defRPr/>
            </a:pPr>
            <a:endParaRPr lang="en-US"/>
          </a:p>
        </p:txBody>
      </p:sp>
      <p:sp>
        <p:nvSpPr>
          <p:cNvPr id="18" name="Rectangle 6"/>
          <p:cNvSpPr>
            <a:spLocks noGrp="1" noChangeArrowheads="1"/>
          </p:cNvSpPr>
          <p:nvPr>
            <p:ph type="sldNum" sz="quarter" idx="12"/>
          </p:nvPr>
        </p:nvSpPr>
        <p:spPr>
          <a:xfrm>
            <a:off x="6553200" y="6400800"/>
            <a:ext cx="2133600" cy="320675"/>
          </a:xfrm>
        </p:spPr>
        <p:txBody>
          <a:bodyPr/>
          <a:lstStyle>
            <a:lvl1pPr>
              <a:defRPr>
                <a:solidFill>
                  <a:schemeClr val="tx2"/>
                </a:solidFill>
              </a:defRPr>
            </a:lvl1pPr>
          </a:lstStyle>
          <a:p>
            <a:pPr>
              <a:defRPr/>
            </a:pPr>
            <a:fld id="{148199DE-3B3F-4817-91B2-D93D6F5B9083}" type="slidenum">
              <a:rPr lang="ar-SA"/>
              <a:pPr>
                <a:defRPr/>
              </a:pPr>
              <a:t>‹#›</a:t>
            </a:fld>
            <a:endParaRPr lang="en-US"/>
          </a:p>
        </p:txBody>
      </p:sp>
    </p:spTree>
    <p:extLst>
      <p:ext uri="{BB962C8B-B14F-4D97-AF65-F5344CB8AC3E}">
        <p14:creationId xmlns:p14="http://schemas.microsoft.com/office/powerpoint/2010/main" val="208890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fld id="{30966EDB-BCBD-4CF9-BE10-54869D7A36A0}" type="datetimeFigureOut">
              <a:rPr lang="ar-SA"/>
              <a:pPr>
                <a:defRPr/>
              </a:pPr>
              <a:t>08/05/1441</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1F5652E-6E40-436F-A07D-B2302E0EEC0C}" type="slidenum">
              <a:rPr lang="ar-SA"/>
              <a:pPr>
                <a:defRPr/>
              </a:pPr>
              <a:t>‹#›</a:t>
            </a:fld>
            <a:endParaRPr lang="en-US"/>
          </a:p>
        </p:txBody>
      </p:sp>
    </p:spTree>
    <p:extLst>
      <p:ext uri="{BB962C8B-B14F-4D97-AF65-F5344CB8AC3E}">
        <p14:creationId xmlns:p14="http://schemas.microsoft.com/office/powerpoint/2010/main" val="235905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928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28600"/>
            <a:ext cx="6134100" cy="6092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fld id="{78638996-F51F-499F-A6BC-A8C7D2F36917}" type="datetimeFigureOut">
              <a:rPr lang="ar-SA"/>
              <a:pPr>
                <a:defRPr/>
              </a:pPr>
              <a:t>08/05/1441</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8D58F90-3F58-4030-A9AA-6DCE5B638700}" type="slidenum">
              <a:rPr lang="ar-SA"/>
              <a:pPr>
                <a:defRPr/>
              </a:pPr>
              <a:t>‹#›</a:t>
            </a:fld>
            <a:endParaRPr lang="en-US"/>
          </a:p>
        </p:txBody>
      </p:sp>
    </p:spTree>
    <p:extLst>
      <p:ext uri="{BB962C8B-B14F-4D97-AF65-F5344CB8AC3E}">
        <p14:creationId xmlns:p14="http://schemas.microsoft.com/office/powerpoint/2010/main" val="1464824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457200" y="12954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2954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12"/>
          <p:cNvSpPr>
            <a:spLocks noGrp="1" noChangeArrowheads="1"/>
          </p:cNvSpPr>
          <p:nvPr>
            <p:ph type="dt" sz="half" idx="10"/>
          </p:nvPr>
        </p:nvSpPr>
        <p:spPr>
          <a:ln/>
        </p:spPr>
        <p:txBody>
          <a:bodyPr/>
          <a:lstStyle>
            <a:lvl1pPr>
              <a:defRPr/>
            </a:lvl1pPr>
          </a:lstStyle>
          <a:p>
            <a:pPr>
              <a:defRPr/>
            </a:pPr>
            <a:fld id="{148FBD78-FBD3-437B-83D6-68C01E8352CD}" type="datetimeFigureOut">
              <a:rPr lang="ar-SA"/>
              <a:pPr>
                <a:defRPr/>
              </a:pPr>
              <a:t>08/05/1441</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45D7FFA0-4A15-40E0-BA37-0AE59CCE7032}" type="slidenum">
              <a:rPr lang="ar-SA"/>
              <a:pPr>
                <a:defRPr/>
              </a:pPr>
              <a:t>‹#›</a:t>
            </a:fld>
            <a:endParaRPr lang="en-US"/>
          </a:p>
        </p:txBody>
      </p:sp>
    </p:spTree>
    <p:extLst>
      <p:ext uri="{BB962C8B-B14F-4D97-AF65-F5344CB8AC3E}">
        <p14:creationId xmlns:p14="http://schemas.microsoft.com/office/powerpoint/2010/main" val="320045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fld id="{5F661867-C24F-4C93-98E6-CDE24D7C982A}" type="datetimeFigureOut">
              <a:rPr lang="ar-SA"/>
              <a:pPr>
                <a:defRPr/>
              </a:pPr>
              <a:t>08/05/1441</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280E4C2-561B-46D2-B912-2A0B97E69F60}" type="slidenum">
              <a:rPr lang="ar-SA"/>
              <a:pPr>
                <a:defRPr/>
              </a:pPr>
              <a:t>‹#›</a:t>
            </a:fld>
            <a:endParaRPr lang="en-US"/>
          </a:p>
        </p:txBody>
      </p:sp>
    </p:spTree>
    <p:extLst>
      <p:ext uri="{BB962C8B-B14F-4D97-AF65-F5344CB8AC3E}">
        <p14:creationId xmlns:p14="http://schemas.microsoft.com/office/powerpoint/2010/main" val="137933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A14DC848-41EB-4949-9643-86E2929E25DB}" type="datetimeFigureOut">
              <a:rPr lang="ar-SA"/>
              <a:pPr>
                <a:defRPr/>
              </a:pPr>
              <a:t>08/05/1441</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CEA636A-4CD6-4EA2-A30E-6ED30DA1A7E0}" type="slidenum">
              <a:rPr lang="ar-SA"/>
              <a:pPr>
                <a:defRPr/>
              </a:pPr>
              <a:t>‹#›</a:t>
            </a:fld>
            <a:endParaRPr lang="en-US"/>
          </a:p>
        </p:txBody>
      </p:sp>
    </p:spTree>
    <p:extLst>
      <p:ext uri="{BB962C8B-B14F-4D97-AF65-F5344CB8AC3E}">
        <p14:creationId xmlns:p14="http://schemas.microsoft.com/office/powerpoint/2010/main" val="213154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12"/>
          <p:cNvSpPr>
            <a:spLocks noGrp="1" noChangeArrowheads="1"/>
          </p:cNvSpPr>
          <p:nvPr>
            <p:ph type="dt" sz="half" idx="10"/>
          </p:nvPr>
        </p:nvSpPr>
        <p:spPr>
          <a:ln/>
        </p:spPr>
        <p:txBody>
          <a:bodyPr/>
          <a:lstStyle>
            <a:lvl1pPr>
              <a:defRPr/>
            </a:lvl1pPr>
          </a:lstStyle>
          <a:p>
            <a:pPr>
              <a:defRPr/>
            </a:pPr>
            <a:fld id="{13E41212-15D2-49C2-B5B8-013F5C4EC836}" type="datetimeFigureOut">
              <a:rPr lang="ar-SA"/>
              <a:pPr>
                <a:defRPr/>
              </a:pPr>
              <a:t>08/05/1441</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A2C691D-D729-4B08-83FA-8D727056E52A}" type="slidenum">
              <a:rPr lang="ar-SA"/>
              <a:pPr>
                <a:defRPr/>
              </a:pPr>
              <a:t>‹#›</a:t>
            </a:fld>
            <a:endParaRPr lang="en-US"/>
          </a:p>
        </p:txBody>
      </p:sp>
    </p:spTree>
    <p:extLst>
      <p:ext uri="{BB962C8B-B14F-4D97-AF65-F5344CB8AC3E}">
        <p14:creationId xmlns:p14="http://schemas.microsoft.com/office/powerpoint/2010/main" val="48865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12"/>
          <p:cNvSpPr>
            <a:spLocks noGrp="1" noChangeArrowheads="1"/>
          </p:cNvSpPr>
          <p:nvPr>
            <p:ph type="dt" sz="half" idx="10"/>
          </p:nvPr>
        </p:nvSpPr>
        <p:spPr>
          <a:ln/>
        </p:spPr>
        <p:txBody>
          <a:bodyPr/>
          <a:lstStyle>
            <a:lvl1pPr>
              <a:defRPr/>
            </a:lvl1pPr>
          </a:lstStyle>
          <a:p>
            <a:pPr>
              <a:defRPr/>
            </a:pPr>
            <a:fld id="{8C96931B-C161-4753-A21C-C6A7DCA177D5}" type="datetimeFigureOut">
              <a:rPr lang="ar-SA"/>
              <a:pPr>
                <a:defRPr/>
              </a:pPr>
              <a:t>08/05/1441</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75558EEB-F09F-4A89-BBD9-892F66191686}" type="slidenum">
              <a:rPr lang="ar-SA"/>
              <a:pPr>
                <a:defRPr/>
              </a:pPr>
              <a:t>‹#›</a:t>
            </a:fld>
            <a:endParaRPr lang="en-US"/>
          </a:p>
        </p:txBody>
      </p:sp>
    </p:spTree>
    <p:extLst>
      <p:ext uri="{BB962C8B-B14F-4D97-AF65-F5344CB8AC3E}">
        <p14:creationId xmlns:p14="http://schemas.microsoft.com/office/powerpoint/2010/main" val="89111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12"/>
          <p:cNvSpPr>
            <a:spLocks noGrp="1" noChangeArrowheads="1"/>
          </p:cNvSpPr>
          <p:nvPr>
            <p:ph type="dt" sz="half" idx="10"/>
          </p:nvPr>
        </p:nvSpPr>
        <p:spPr>
          <a:ln/>
        </p:spPr>
        <p:txBody>
          <a:bodyPr/>
          <a:lstStyle>
            <a:lvl1pPr>
              <a:defRPr/>
            </a:lvl1pPr>
          </a:lstStyle>
          <a:p>
            <a:pPr>
              <a:defRPr/>
            </a:pPr>
            <a:fld id="{4250482D-89F0-4F55-84EC-B3CE8751C7C2}" type="datetimeFigureOut">
              <a:rPr lang="ar-SA"/>
              <a:pPr>
                <a:defRPr/>
              </a:pPr>
              <a:t>08/05/1441</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7C435800-FEAA-452B-A191-6ECA6D3357D0}" type="slidenum">
              <a:rPr lang="ar-SA"/>
              <a:pPr>
                <a:defRPr/>
              </a:pPr>
              <a:t>‹#›</a:t>
            </a:fld>
            <a:endParaRPr lang="en-US"/>
          </a:p>
        </p:txBody>
      </p:sp>
    </p:spTree>
    <p:extLst>
      <p:ext uri="{BB962C8B-B14F-4D97-AF65-F5344CB8AC3E}">
        <p14:creationId xmlns:p14="http://schemas.microsoft.com/office/powerpoint/2010/main" val="177889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493808F2-3689-4ABE-A785-C803622ECE80}" type="datetimeFigureOut">
              <a:rPr lang="ar-SA"/>
              <a:pPr>
                <a:defRPr/>
              </a:pPr>
              <a:t>08/05/1441</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5146E9AA-D904-4CB1-9B02-2A936689AC44}" type="slidenum">
              <a:rPr lang="ar-SA"/>
              <a:pPr>
                <a:defRPr/>
              </a:pPr>
              <a:t>‹#›</a:t>
            </a:fld>
            <a:endParaRPr lang="en-US"/>
          </a:p>
        </p:txBody>
      </p:sp>
    </p:spTree>
    <p:extLst>
      <p:ext uri="{BB962C8B-B14F-4D97-AF65-F5344CB8AC3E}">
        <p14:creationId xmlns:p14="http://schemas.microsoft.com/office/powerpoint/2010/main" val="46189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C774E9E9-12BA-40AC-AD96-46920591D1DC}" type="datetimeFigureOut">
              <a:rPr lang="ar-SA"/>
              <a:pPr>
                <a:defRPr/>
              </a:pPr>
              <a:t>08/05/1441</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062FA27A-B77C-49D1-84A8-F56D184F85AE}" type="slidenum">
              <a:rPr lang="ar-SA"/>
              <a:pPr>
                <a:defRPr/>
              </a:pPr>
              <a:t>‹#›</a:t>
            </a:fld>
            <a:endParaRPr lang="en-US"/>
          </a:p>
        </p:txBody>
      </p:sp>
    </p:spTree>
    <p:extLst>
      <p:ext uri="{BB962C8B-B14F-4D97-AF65-F5344CB8AC3E}">
        <p14:creationId xmlns:p14="http://schemas.microsoft.com/office/powerpoint/2010/main" val="385838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C5C72462-5D4B-43BD-BF0D-EA1DD120CE63}" type="datetimeFigureOut">
              <a:rPr lang="ar-SA"/>
              <a:pPr>
                <a:defRPr/>
              </a:pPr>
              <a:t>08/05/1441</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80B7A40F-2BE7-4FEB-99F9-7573D6E95E0C}" type="slidenum">
              <a:rPr lang="ar-SA"/>
              <a:pPr>
                <a:defRPr/>
              </a:pPr>
              <a:t>‹#›</a:t>
            </a:fld>
            <a:endParaRPr lang="en-US"/>
          </a:p>
        </p:txBody>
      </p:sp>
    </p:spTree>
    <p:extLst>
      <p:ext uri="{BB962C8B-B14F-4D97-AF65-F5344CB8AC3E}">
        <p14:creationId xmlns:p14="http://schemas.microsoft.com/office/powerpoint/2010/main" val="427730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11113" y="0"/>
            <a:ext cx="9132887" cy="1125538"/>
          </a:xfrm>
          <a:prstGeom prst="rect">
            <a:avLst/>
          </a:prstGeom>
          <a:solidFill>
            <a:schemeClr val="accent1"/>
          </a:solidFill>
          <a:ln>
            <a:noFill/>
          </a:ln>
          <a:effectLs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grpSp>
        <p:nvGrpSpPr>
          <p:cNvPr id="1030" name="Group 3"/>
          <p:cNvGrpSpPr>
            <a:grpSpLocks/>
          </p:cNvGrpSpPr>
          <p:nvPr/>
        </p:nvGrpSpPr>
        <p:grpSpPr bwMode="auto">
          <a:xfrm>
            <a:off x="0" y="879475"/>
            <a:ext cx="9144000" cy="144463"/>
            <a:chOff x="1519" y="554"/>
            <a:chExt cx="4241" cy="91"/>
          </a:xfrm>
        </p:grpSpPr>
        <p:sp>
          <p:nvSpPr>
            <p:cNvPr id="6159" name="Line 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6160" name="Line 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6161" name="Line 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grpSp>
      <p:grpSp>
        <p:nvGrpSpPr>
          <p:cNvPr id="1031" name="Group 7"/>
          <p:cNvGrpSpPr>
            <a:grpSpLocks/>
          </p:cNvGrpSpPr>
          <p:nvPr/>
        </p:nvGrpSpPr>
        <p:grpSpPr bwMode="auto">
          <a:xfrm>
            <a:off x="0" y="-11113"/>
            <a:ext cx="2341563" cy="1123951"/>
            <a:chOff x="0" y="0"/>
            <a:chExt cx="1475" cy="694"/>
          </a:xfrm>
        </p:grpSpPr>
        <p:graphicFrame>
          <p:nvGraphicFramePr>
            <p:cNvPr id="1026" name="Object 8"/>
            <p:cNvGraphicFramePr>
              <a:graphicFrameLocks noChangeAspect="1"/>
            </p:cNvGraphicFramePr>
            <p:nvPr/>
          </p:nvGraphicFramePr>
          <p:xfrm>
            <a:off x="695" y="0"/>
            <a:ext cx="780" cy="692"/>
          </p:xfrm>
          <a:graphic>
            <a:graphicData uri="http://schemas.openxmlformats.org/presentationml/2006/ole">
              <mc:AlternateContent xmlns:mc="http://schemas.openxmlformats.org/markup-compatibility/2006">
                <mc:Choice xmlns:v="urn:schemas-microsoft-com:vml" Requires="v">
                  <p:oleObj spid="_x0000_s1043" name="Image" r:id="rId16" imgW="3646321" imgH="3931376" progId="">
                    <p:embed/>
                  </p:oleObj>
                </mc:Choice>
                <mc:Fallback>
                  <p:oleObj name="Image" r:id="rId16" imgW="3646321" imgH="3931376" progId="">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b="11470"/>
                        <a:stretch>
                          <a:fillRect/>
                        </a:stretch>
                      </p:blipFill>
                      <p:spPr bwMode="auto">
                        <a:xfrm>
                          <a:off x="695" y="0"/>
                          <a:ext cx="780" cy="692"/>
                        </a:xfrm>
                        <a:prstGeom prst="rect">
                          <a:avLst/>
                        </a:prstGeom>
                        <a:noFill/>
                        <a:ln>
                          <a:noFill/>
                        </a:ln>
                        <a:effectLst/>
                        <a:extLst>
                          <a:ext uri="{909E8E84-426E-40DD-AFC4-6F175D3DCCD1}">
                            <a14:hiddenFill xmlns:a14="http://schemas.microsoft.com/office/drawing/2010/main">
                              <a:solidFill>
                                <a:srgbClr val="2D6BC7"/>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aphicFrame>
          <p:nvGraphicFramePr>
            <p:cNvPr id="1027" name="Object 9"/>
            <p:cNvGraphicFramePr>
              <a:graphicFrameLocks noChangeAspect="1"/>
            </p:cNvGraphicFramePr>
            <p:nvPr/>
          </p:nvGraphicFramePr>
          <p:xfrm>
            <a:off x="0" y="0"/>
            <a:ext cx="737" cy="694"/>
          </p:xfrm>
          <a:graphic>
            <a:graphicData uri="http://schemas.openxmlformats.org/presentationml/2006/ole">
              <mc:AlternateContent xmlns:mc="http://schemas.openxmlformats.org/markup-compatibility/2006">
                <mc:Choice xmlns:v="urn:schemas-microsoft-com:vml" Requires="v">
                  <p:oleObj spid="_x0000_s1044" name="Image" r:id="rId18" imgW="2575783" imgH="2545301" progId="">
                    <p:embed/>
                  </p:oleObj>
                </mc:Choice>
                <mc:Fallback>
                  <p:oleObj name="Image" r:id="rId18" imgW="2575783" imgH="2545301" progId="">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737" cy="694"/>
                        </a:xfrm>
                        <a:prstGeom prst="rect">
                          <a:avLst/>
                        </a:prstGeom>
                        <a:noFill/>
                        <a:ln>
                          <a:noFill/>
                        </a:ln>
                        <a:effectLst/>
                        <a:extLst>
                          <a:ext uri="{909E8E84-426E-40DD-AFC4-6F175D3DCCD1}">
                            <a14:hiddenFill xmlns:a14="http://schemas.microsoft.com/office/drawing/2010/main">
                              <a:solidFill>
                                <a:srgbClr val="2D6BC7"/>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grpSp>
      <p:sp>
        <p:nvSpPr>
          <p:cNvPr id="1032" name="Rectangle 10"/>
          <p:cNvSpPr>
            <a:spLocks noGrp="1" noChangeArrowheads="1"/>
          </p:cNvSpPr>
          <p:nvPr>
            <p:ph type="title"/>
          </p:nvPr>
        </p:nvSpPr>
        <p:spPr bwMode="auto">
          <a:xfrm>
            <a:off x="2514600" y="228600"/>
            <a:ext cx="632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11"/>
          <p:cNvSpPr>
            <a:spLocks noGrp="1" noChangeArrowheads="1"/>
          </p:cNvSpPr>
          <p:nvPr>
            <p:ph type="body" idx="1"/>
          </p:nvPr>
        </p:nvSpPr>
        <p:spPr bwMode="auto">
          <a:xfrm>
            <a:off x="457200" y="12954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96" name="Rectangle 12"/>
          <p:cNvSpPr>
            <a:spLocks noGrp="1" noChangeArrowheads="1"/>
          </p:cNvSpPr>
          <p:nvPr>
            <p:ph type="dt" sz="half" idx="2"/>
          </p:nvPr>
        </p:nvSpPr>
        <p:spPr bwMode="auto">
          <a:xfrm>
            <a:off x="457200" y="652145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chemeClr val="accent1"/>
                </a:solidFill>
                <a:latin typeface="Arial" pitchFamily="34" charset="0"/>
                <a:cs typeface="Arial" pitchFamily="34" charset="0"/>
              </a:defRPr>
            </a:lvl1pPr>
          </a:lstStyle>
          <a:p>
            <a:pPr>
              <a:defRPr/>
            </a:pPr>
            <a:fld id="{CC5662C0-DE2E-4285-9ABB-390F4DF9E6D0}" type="datetimeFigureOut">
              <a:rPr lang="ar-SA"/>
              <a:pPr>
                <a:defRPr/>
              </a:pPr>
              <a:t>08/05/1441</a:t>
            </a:fld>
            <a:endParaRPr lang="en-US"/>
          </a:p>
        </p:txBody>
      </p:sp>
      <p:sp>
        <p:nvSpPr>
          <p:cNvPr id="93197" name="Rectangle 13"/>
          <p:cNvSpPr>
            <a:spLocks noGrp="1" noChangeArrowheads="1"/>
          </p:cNvSpPr>
          <p:nvPr>
            <p:ph type="ftr" sz="quarter" idx="3"/>
          </p:nvPr>
        </p:nvSpPr>
        <p:spPr bwMode="auto">
          <a:xfrm>
            <a:off x="3124200" y="6521450"/>
            <a:ext cx="289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chemeClr val="accent1"/>
                </a:solidFill>
                <a:latin typeface="Arial" pitchFamily="34" charset="0"/>
                <a:cs typeface="Arial" pitchFamily="34" charset="0"/>
              </a:defRPr>
            </a:lvl1pPr>
          </a:lstStyle>
          <a:p>
            <a:pPr>
              <a:defRPr/>
            </a:pPr>
            <a:endParaRPr lang="en-US"/>
          </a:p>
        </p:txBody>
      </p:sp>
      <p:sp>
        <p:nvSpPr>
          <p:cNvPr id="93198" name="Rectangle 14"/>
          <p:cNvSpPr>
            <a:spLocks noGrp="1" noChangeArrowheads="1"/>
          </p:cNvSpPr>
          <p:nvPr>
            <p:ph type="sldNum" sz="quarter" idx="4"/>
          </p:nvPr>
        </p:nvSpPr>
        <p:spPr bwMode="auto">
          <a:xfrm>
            <a:off x="6553200" y="652145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chemeClr val="accent1"/>
                </a:solidFill>
                <a:latin typeface="Arial" charset="0"/>
                <a:cs typeface="Arial" charset="0"/>
              </a:defRPr>
            </a:lvl1pPr>
          </a:lstStyle>
          <a:p>
            <a:pPr>
              <a:defRPr/>
            </a:pPr>
            <a:fld id="{D3624AC8-9536-4859-880E-20250E97701C}" type="slidenum">
              <a:rPr lang="ar-SA"/>
              <a:pPr>
                <a:defRPr/>
              </a:pPr>
              <a:t>‹#›</a:t>
            </a:fld>
            <a:endParaRPr lang="en-US"/>
          </a:p>
        </p:txBody>
      </p:sp>
      <p:grpSp>
        <p:nvGrpSpPr>
          <p:cNvPr id="1037" name="Group 15"/>
          <p:cNvGrpSpPr>
            <a:grpSpLocks/>
          </p:cNvGrpSpPr>
          <p:nvPr/>
        </p:nvGrpSpPr>
        <p:grpSpPr bwMode="auto">
          <a:xfrm>
            <a:off x="0" y="1109663"/>
            <a:ext cx="9144000" cy="169862"/>
            <a:chOff x="0" y="699"/>
            <a:chExt cx="5760" cy="107"/>
          </a:xfrm>
        </p:grpSpPr>
        <p:sp>
          <p:nvSpPr>
            <p:cNvPr id="6155" name="Rectangle 16"/>
            <p:cNvSpPr>
              <a:spLocks noChangeArrowheads="1"/>
            </p:cNvSpPr>
            <p:nvPr userDrawn="1"/>
          </p:nvSpPr>
          <p:spPr bwMode="gray">
            <a:xfrm>
              <a:off x="0" y="699"/>
              <a:ext cx="5760" cy="45"/>
            </a:xfrm>
            <a:prstGeom prst="rect">
              <a:avLst/>
            </a:prstGeom>
            <a:solidFill>
              <a:schemeClr val="tx2"/>
            </a:solidFill>
            <a:ln>
              <a:noFill/>
            </a:ln>
            <a:effectLs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sp>
          <p:nvSpPr>
            <p:cNvPr id="6156" name="Rectangle 17"/>
            <p:cNvSpPr>
              <a:spLocks noChangeArrowheads="1"/>
            </p:cNvSpPr>
            <p:nvPr userDrawn="1"/>
          </p:nvSpPr>
          <p:spPr bwMode="gray">
            <a:xfrm>
              <a:off x="1476" y="713"/>
              <a:ext cx="4284" cy="93"/>
            </a:xfrm>
            <a:prstGeom prst="rect">
              <a:avLst/>
            </a:prstGeom>
            <a:solidFill>
              <a:schemeClr val="tx2"/>
            </a:solidFill>
            <a:ln>
              <a:noFill/>
            </a:ln>
            <a:effectLs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grpSp>
    </p:spTree>
  </p:cSld>
  <p:clrMap bg1="lt1" tx1="dk1" bg2="lt2" tx2="dk2" accent1="accent1" accent2="accent2" accent3="accent3" accent4="accent4" accent5="accent5" accent6="accent6" hlink="hlink" folHlink="folHlink"/>
  <p:sldLayoutIdLst>
    <p:sldLayoutId id="2147483966"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pitchFamily="34" charset="0"/>
        </a:defRPr>
      </a:lvl2pPr>
      <a:lvl3pPr algn="r" rtl="0" eaLnBrk="0" fontAlgn="base" hangingPunct="0">
        <a:spcBef>
          <a:spcPct val="0"/>
        </a:spcBef>
        <a:spcAft>
          <a:spcPct val="0"/>
        </a:spcAft>
        <a:defRPr sz="4000">
          <a:solidFill>
            <a:schemeClr val="bg1"/>
          </a:solidFill>
          <a:latin typeface="Arial" pitchFamily="34" charset="0"/>
        </a:defRPr>
      </a:lvl3pPr>
      <a:lvl4pPr algn="r" rtl="0" eaLnBrk="0" fontAlgn="base" hangingPunct="0">
        <a:spcBef>
          <a:spcPct val="0"/>
        </a:spcBef>
        <a:spcAft>
          <a:spcPct val="0"/>
        </a:spcAft>
        <a:defRPr sz="4000">
          <a:solidFill>
            <a:schemeClr val="bg1"/>
          </a:solidFill>
          <a:latin typeface="Arial" pitchFamily="34" charset="0"/>
        </a:defRPr>
      </a:lvl4pPr>
      <a:lvl5pPr algn="r" rtl="0" eaLnBrk="0" fontAlgn="base" hangingPunct="0">
        <a:spcBef>
          <a:spcPct val="0"/>
        </a:spcBef>
        <a:spcAft>
          <a:spcPct val="0"/>
        </a:spcAft>
        <a:defRPr sz="4000">
          <a:solidFill>
            <a:schemeClr val="bg1"/>
          </a:solidFill>
          <a:latin typeface="Arial" pitchFamily="34" charset="0"/>
        </a:defRPr>
      </a:lvl5pPr>
      <a:lvl6pPr marL="457200" algn="r" rtl="0" fontAlgn="base">
        <a:spcBef>
          <a:spcPct val="0"/>
        </a:spcBef>
        <a:spcAft>
          <a:spcPct val="0"/>
        </a:spcAft>
        <a:defRPr sz="4000">
          <a:solidFill>
            <a:schemeClr val="bg1"/>
          </a:solidFill>
          <a:latin typeface="Arial" pitchFamily="34" charset="0"/>
        </a:defRPr>
      </a:lvl6pPr>
      <a:lvl7pPr marL="914400" algn="r" rtl="0" fontAlgn="base">
        <a:spcBef>
          <a:spcPct val="0"/>
        </a:spcBef>
        <a:spcAft>
          <a:spcPct val="0"/>
        </a:spcAft>
        <a:defRPr sz="4000">
          <a:solidFill>
            <a:schemeClr val="bg1"/>
          </a:solidFill>
          <a:latin typeface="Arial" pitchFamily="34" charset="0"/>
        </a:defRPr>
      </a:lvl7pPr>
      <a:lvl8pPr marL="1371600" algn="r" rtl="0" fontAlgn="base">
        <a:spcBef>
          <a:spcPct val="0"/>
        </a:spcBef>
        <a:spcAft>
          <a:spcPct val="0"/>
        </a:spcAft>
        <a:defRPr sz="4000">
          <a:solidFill>
            <a:schemeClr val="bg1"/>
          </a:solidFill>
          <a:latin typeface="Arial" pitchFamily="34" charset="0"/>
        </a:defRPr>
      </a:lvl8pPr>
      <a:lvl9pPr marL="1828800" algn="r"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hyperlink" Target="http://ar.wikipedia.org/w/index.php?title=%D9%85%D8%AA%D8%AD%D8%B3%D8%B3&amp;action=edit&amp;redlink=1" TargetMode="External"/><Relationship Id="rId2" Type="http://schemas.openxmlformats.org/officeDocument/2006/relationships/hyperlink" Target="http://ar.wikipedia.org/wiki/%D9%85%D8%A7%D8%B3%D8%AD%D8%A9_%D8%B6%D9%88%D8%A6%D9%8A%D8%A9" TargetMode="External"/><Relationship Id="rId1" Type="http://schemas.openxmlformats.org/officeDocument/2006/relationships/slideLayout" Target="../slideLayouts/slideLayout2.xml"/><Relationship Id="rId4" Type="http://schemas.openxmlformats.org/officeDocument/2006/relationships/hyperlink" Target="http://ar.wikipedia.org/wiki/%D8%A7%D9%84%D9%83%D8%A7%D9%85%D9%8A%D8%B1%D8%A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arabhardware.net/component/seoglossary/glossary/3341/DPI.html?Itemid=20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keyboardmag.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r.wikipedia.org/wiki/%D8%A3%D8%B4%D8%A8%D8%A7%D9%87_%D8%A7%D9%84%D9%85%D9%88%D8%B5%D9%84%D8%A7%D8%AA" TargetMode="External"/><Relationship Id="rId2" Type="http://schemas.openxmlformats.org/officeDocument/2006/relationships/hyperlink" Target="http://ar.wikipedia.org/wiki/%D9%84%D9%8A%D8%B2%D8%B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1222375" y="2997200"/>
            <a:ext cx="7921625" cy="685800"/>
          </a:xfrm>
        </p:spPr>
        <p:txBody>
          <a:bodyPr/>
          <a:lstStyle/>
          <a:p>
            <a:pPr algn="ctr" eaLnBrk="1" hangingPunct="1">
              <a:defRPr/>
            </a:pPr>
            <a:r>
              <a:rPr lang="ar-IQ" sz="4400" b="1" dirty="0" smtClean="0">
                <a:effectLst>
                  <a:outerShdw blurRad="38100" dist="38100" dir="2700000" algn="tl">
                    <a:srgbClr val="C0C0C0"/>
                  </a:outerShdw>
                </a:effectLst>
              </a:rPr>
              <a:t>علم الحاسوب </a:t>
            </a:r>
            <a:r>
              <a:rPr lang="ar-SA" sz="4400" b="1" dirty="0" smtClean="0">
                <a:solidFill>
                  <a:schemeClr val="tx2"/>
                </a:solidFill>
                <a:effectLst>
                  <a:outerShdw blurRad="38100" dist="38100" dir="2700000" algn="tl">
                    <a:srgbClr val="C0C0C0"/>
                  </a:outerShdw>
                </a:effectLst>
              </a:rPr>
              <a:t/>
            </a:r>
            <a:br>
              <a:rPr lang="ar-SA" sz="4400" b="1" dirty="0" smtClean="0">
                <a:solidFill>
                  <a:schemeClr val="tx2"/>
                </a:solidFill>
                <a:effectLst>
                  <a:outerShdw blurRad="38100" dist="38100" dir="2700000" algn="tl">
                    <a:srgbClr val="C0C0C0"/>
                  </a:outerShdw>
                </a:effectLst>
              </a:rPr>
            </a:br>
            <a:endParaRPr lang="fr-FR" sz="4400" b="1" dirty="0" smtClean="0">
              <a:solidFill>
                <a:schemeClr val="tx2"/>
              </a:solidFill>
              <a:effectLst>
                <a:outerShdw blurRad="38100" dist="38100" dir="2700000" algn="tl">
                  <a:srgbClr val="C0C0C0"/>
                </a:outerShdw>
              </a:effectLst>
            </a:endParaRPr>
          </a:p>
        </p:txBody>
      </p:sp>
      <p:sp>
        <p:nvSpPr>
          <p:cNvPr id="3075" name="Rectangle 4"/>
          <p:cNvSpPr>
            <a:spLocks noChangeArrowheads="1"/>
          </p:cNvSpPr>
          <p:nvPr/>
        </p:nvSpPr>
        <p:spPr bwMode="auto">
          <a:xfrm>
            <a:off x="1835150" y="4292600"/>
            <a:ext cx="5435600" cy="1943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r>
              <a:rPr lang="ar-IQ" sz="7200" b="1">
                <a:solidFill>
                  <a:srgbClr val="FF0000"/>
                </a:solidFill>
              </a:rPr>
              <a:t>المحاضرة الثالثة </a:t>
            </a:r>
            <a:endParaRPr lang="fr-FR" sz="7200" b="1">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a:xfrm>
            <a:off x="2339975" y="404813"/>
            <a:ext cx="6324600" cy="533400"/>
          </a:xfrm>
        </p:spPr>
        <p:txBody>
          <a:bodyPr/>
          <a:lstStyle/>
          <a:p>
            <a:pPr rtl="1">
              <a:lnSpc>
                <a:spcPct val="150000"/>
              </a:lnSpc>
            </a:pPr>
            <a:r>
              <a:rPr lang="ar-IQ" b="1" smtClean="0">
                <a:solidFill>
                  <a:srgbClr val="FFFF00"/>
                </a:solidFill>
              </a:rPr>
              <a:t>2- </a:t>
            </a:r>
            <a:r>
              <a:rPr lang="ar-SA" b="1" smtClean="0">
                <a:solidFill>
                  <a:srgbClr val="FFFF00"/>
                </a:solidFill>
              </a:rPr>
              <a:t>الفأر </a:t>
            </a:r>
            <a:r>
              <a:rPr lang="en-US" b="1" smtClean="0">
                <a:solidFill>
                  <a:srgbClr val="FFFF00"/>
                </a:solidFill>
              </a:rPr>
              <a:t>Mouse</a:t>
            </a:r>
            <a:r>
              <a:rPr lang="en-US" smtClean="0">
                <a:solidFill>
                  <a:srgbClr val="FFFF00"/>
                </a:solidFill>
              </a:rPr>
              <a:t/>
            </a:r>
            <a:br>
              <a:rPr lang="en-US" smtClean="0">
                <a:solidFill>
                  <a:srgbClr val="FFFF00"/>
                </a:solidFill>
              </a:rPr>
            </a:br>
            <a:r>
              <a:rPr lang="ar-IQ" b="1" smtClean="0"/>
              <a:t> </a:t>
            </a:r>
          </a:p>
        </p:txBody>
      </p:sp>
      <p:pic>
        <p:nvPicPr>
          <p:cNvPr id="12291" name="عنصر نائب للمحتوى 3"/>
          <p:cNvPicPr>
            <a:picLocks noGrp="1"/>
          </p:cNvPicPr>
          <p:nvPr>
            <p:ph idx="1"/>
          </p:nvPr>
        </p:nvPicPr>
        <p:blipFill>
          <a:blip r:embed="rId2">
            <a:lum bright="30000"/>
            <a:extLst>
              <a:ext uri="{28A0092B-C50C-407E-A947-70E740481C1C}">
                <a14:useLocalDpi xmlns:a14="http://schemas.microsoft.com/office/drawing/2010/main" val="0"/>
              </a:ext>
            </a:extLst>
          </a:blip>
          <a:srcRect l="33333" t="34187" r="32692" b="26495"/>
          <a:stretch>
            <a:fillRect/>
          </a:stretch>
        </p:blipFill>
        <p:spPr>
          <a:xfrm>
            <a:off x="4687888" y="1125538"/>
            <a:ext cx="4421187" cy="2874962"/>
          </a:xfrm>
        </p:spPr>
      </p:pic>
      <p:pic>
        <p:nvPicPr>
          <p:cNvPr id="12292" name="il_fi" descr="http://cil614.files.wordpress.com/2007/11/kensington_trackb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46974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صورة 5"/>
          <p:cNvPicPr>
            <a:picLocks noChangeAspect="1" noChangeArrowheads="1"/>
          </p:cNvPicPr>
          <p:nvPr/>
        </p:nvPicPr>
        <p:blipFill>
          <a:blip r:embed="rId4">
            <a:lum bright="20000"/>
            <a:extLst>
              <a:ext uri="{28A0092B-C50C-407E-A947-70E740481C1C}">
                <a14:useLocalDpi xmlns:a14="http://schemas.microsoft.com/office/drawing/2010/main" val="0"/>
              </a:ext>
            </a:extLst>
          </a:blip>
          <a:srcRect l="36699" t="64142" r="31891" b="19609"/>
          <a:stretch>
            <a:fillRect/>
          </a:stretch>
        </p:blipFill>
        <p:spPr bwMode="auto">
          <a:xfrm>
            <a:off x="0" y="4005263"/>
            <a:ext cx="91440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a:xfrm>
            <a:off x="2484438" y="333375"/>
            <a:ext cx="6324600" cy="533400"/>
          </a:xfrm>
        </p:spPr>
        <p:txBody>
          <a:bodyPr/>
          <a:lstStyle/>
          <a:p>
            <a:pPr rtl="1"/>
            <a:r>
              <a:rPr lang="ar-IQ" b="1" smtClean="0">
                <a:solidFill>
                  <a:srgbClr val="FFFF00"/>
                </a:solidFill>
              </a:rPr>
              <a:t>3. </a:t>
            </a:r>
            <a:r>
              <a:rPr lang="ar-SA" b="1" smtClean="0">
                <a:solidFill>
                  <a:srgbClr val="FFFF00"/>
                </a:solidFill>
              </a:rPr>
              <a:t>الماسحة الضوئية </a:t>
            </a:r>
            <a:r>
              <a:rPr lang="en-US" b="1" smtClean="0">
                <a:solidFill>
                  <a:srgbClr val="FFFF00"/>
                </a:solidFill>
              </a:rPr>
              <a:t>Scanner </a:t>
            </a:r>
            <a:r>
              <a:rPr lang="en-US" smtClean="0">
                <a:solidFill>
                  <a:srgbClr val="FFFF00"/>
                </a:solidFill>
              </a:rPr>
              <a:t/>
            </a:r>
            <a:br>
              <a:rPr lang="en-US" smtClean="0">
                <a:solidFill>
                  <a:srgbClr val="FFFF00"/>
                </a:solidFill>
              </a:rPr>
            </a:br>
            <a:endParaRPr lang="ar-IQ" smtClean="0">
              <a:solidFill>
                <a:srgbClr val="FFFF00"/>
              </a:solidFill>
            </a:endParaRPr>
          </a:p>
        </p:txBody>
      </p:sp>
      <p:sp>
        <p:nvSpPr>
          <p:cNvPr id="12291" name="عنصر نائب للمحتوى 2"/>
          <p:cNvSpPr>
            <a:spLocks noGrp="1"/>
          </p:cNvSpPr>
          <p:nvPr>
            <p:ph idx="1"/>
          </p:nvPr>
        </p:nvSpPr>
        <p:spPr>
          <a:xfrm>
            <a:off x="250825" y="1295400"/>
            <a:ext cx="8435975" cy="5229225"/>
          </a:xfrm>
        </p:spPr>
        <p:txBody>
          <a:bodyPr/>
          <a:lstStyle/>
          <a:p>
            <a:pPr algn="just" rtl="1"/>
            <a:r>
              <a:rPr lang="ar-SA" sz="2800" smtClean="0"/>
              <a:t>هذا الجهاز يشبه آلة تصوير حيث توضع به صورة ما أو مستند ما حيث يقوم بمسح الصورة أو المستند ضوئيا لتنتقل الصورة أو المستند كما هو إلى الكمبيوتر وبالتالي يمكن تخزينها أو التعامل معها بأي شكل من الأشكال كإعادة طباعتها أو تنسيقها أو إدخال تأثيرات عليها وغير ذلك</a:t>
            </a:r>
            <a:r>
              <a:rPr lang="en-US" sz="2800" smtClean="0"/>
              <a:t> </a:t>
            </a:r>
          </a:p>
          <a:p>
            <a:pPr algn="just" rtl="1"/>
            <a:r>
              <a:rPr lang="en-US" sz="2800" smtClean="0"/>
              <a:t>. </a:t>
            </a:r>
            <a:r>
              <a:rPr lang="ar-SA" sz="2800" smtClean="0"/>
              <a:t>يحول هذا الجهاز الصورة أو الرسائل المطبوعة إلى صور أو أشكال رقمية، او بكلمات اخرى تحول الماسحة الصور الحقيقية الى مجموعة من الرموز الرقمية التي يفهمها الكمبيوتر.</a:t>
            </a:r>
            <a:endParaRPr lang="en-US" sz="2800" smtClean="0"/>
          </a:p>
          <a:p>
            <a:pPr algn="just" rtl="1"/>
            <a:r>
              <a:rPr lang="ar-SA" sz="2800" smtClean="0"/>
              <a:t> تصنف الماسحات الضوئية بحسب دقتها. حيث تقاس هذه الدقة بعدد النقط التي تستطيع الماسحة قرائتها والموجودة ضمن انش مربع واحد . وكلما كبرت دقة الماسحة، كلما تمكنت من مسح الصور بنقاوة أعلى</a:t>
            </a:r>
            <a:r>
              <a:rPr lang="en-US" sz="2800" smtClean="0"/>
              <a:t>.</a:t>
            </a:r>
          </a:p>
          <a:p>
            <a:pPr algn="just" rtl="1"/>
            <a:endParaRPr lang="ar-IQ" sz="2800" b="1" smtClean="0">
              <a:solidFill>
                <a:srgbClr val="00B0F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a:xfrm>
            <a:off x="2484438" y="333375"/>
            <a:ext cx="6324600" cy="533400"/>
          </a:xfrm>
        </p:spPr>
        <p:txBody>
          <a:bodyPr/>
          <a:lstStyle/>
          <a:p>
            <a:pPr rtl="1"/>
            <a:r>
              <a:rPr lang="ar-IQ" b="1" smtClean="0">
                <a:solidFill>
                  <a:srgbClr val="FFFF00"/>
                </a:solidFill>
              </a:rPr>
              <a:t>3. </a:t>
            </a:r>
            <a:r>
              <a:rPr lang="ar-SA" b="1" smtClean="0">
                <a:solidFill>
                  <a:srgbClr val="FFFF00"/>
                </a:solidFill>
              </a:rPr>
              <a:t>الماسحة الضوئية </a:t>
            </a:r>
            <a:r>
              <a:rPr lang="en-US" b="1" smtClean="0">
                <a:solidFill>
                  <a:srgbClr val="FFFF00"/>
                </a:solidFill>
              </a:rPr>
              <a:t>Scanner </a:t>
            </a:r>
            <a:r>
              <a:rPr lang="en-US" smtClean="0">
                <a:solidFill>
                  <a:srgbClr val="FFFF00"/>
                </a:solidFill>
              </a:rPr>
              <a:t/>
            </a:r>
            <a:br>
              <a:rPr lang="en-US" smtClean="0">
                <a:solidFill>
                  <a:srgbClr val="FFFF00"/>
                </a:solidFill>
              </a:rPr>
            </a:br>
            <a:endParaRPr lang="ar-IQ" smtClean="0">
              <a:solidFill>
                <a:srgbClr val="FFFF00"/>
              </a:solidFill>
            </a:endParaRPr>
          </a:p>
        </p:txBody>
      </p:sp>
      <p:pic>
        <p:nvPicPr>
          <p:cNvPr id="14339" name="Picture 1039" descr="http://128.250.190.7/mm/hwtute/images/Peripheral_devices/hand-scanner.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03800" y="1916113"/>
            <a:ext cx="3867150" cy="4033837"/>
          </a:xfrm>
          <a:noFill/>
        </p:spPr>
      </p:pic>
      <p:grpSp>
        <p:nvGrpSpPr>
          <p:cNvPr id="2" name="Group 1043"/>
          <p:cNvGrpSpPr>
            <a:grpSpLocks/>
          </p:cNvGrpSpPr>
          <p:nvPr/>
        </p:nvGrpSpPr>
        <p:grpSpPr bwMode="auto">
          <a:xfrm>
            <a:off x="76200" y="2276475"/>
            <a:ext cx="5503863" cy="3384550"/>
            <a:chOff x="48" y="2832"/>
            <a:chExt cx="3030" cy="1296"/>
          </a:xfrm>
        </p:grpSpPr>
        <p:sp>
          <p:nvSpPr>
            <p:cNvPr id="14344" name="Text Box 1033"/>
            <p:cNvSpPr txBox="1">
              <a:spLocks noChangeArrowheads="1"/>
            </p:cNvSpPr>
            <p:nvPr/>
          </p:nvSpPr>
          <p:spPr bwMode="auto">
            <a:xfrm>
              <a:off x="2899" y="2832"/>
              <a:ext cx="17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800" b="1">
                <a:solidFill>
                  <a:srgbClr val="0000FF"/>
                </a:solidFill>
              </a:endParaRPr>
            </a:p>
          </p:txBody>
        </p:sp>
        <p:pic>
          <p:nvPicPr>
            <p:cNvPr id="14345" name="Picture 1036" descr="http://203.16.60.1/scann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2876"/>
              <a:ext cx="212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4"/>
          <p:cNvGrpSpPr>
            <a:grpSpLocks/>
          </p:cNvGrpSpPr>
          <p:nvPr/>
        </p:nvGrpSpPr>
        <p:grpSpPr bwMode="auto">
          <a:xfrm>
            <a:off x="3203575" y="1412875"/>
            <a:ext cx="2592388" cy="2952750"/>
            <a:chOff x="576" y="1728"/>
            <a:chExt cx="1206" cy="1235"/>
          </a:xfrm>
        </p:grpSpPr>
        <p:pic>
          <p:nvPicPr>
            <p:cNvPr id="14342" name="Picture 6" descr="sca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728"/>
              <a:ext cx="120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3"/>
            <p:cNvSpPr txBox="1">
              <a:spLocks noChangeArrowheads="1"/>
            </p:cNvSpPr>
            <p:nvPr/>
          </p:nvSpPr>
          <p:spPr bwMode="auto">
            <a:xfrm>
              <a:off x="691" y="2640"/>
              <a:ext cx="172"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ar-IQ"/>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500"/>
                            </p:stCondLst>
                            <p:childTnLst>
                              <p:par>
                                <p:cTn id="10" presetID="3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وان 1"/>
          <p:cNvSpPr>
            <a:spLocks noGrp="1"/>
          </p:cNvSpPr>
          <p:nvPr>
            <p:ph type="title"/>
          </p:nvPr>
        </p:nvSpPr>
        <p:spPr>
          <a:xfrm>
            <a:off x="2484438" y="333375"/>
            <a:ext cx="6324600" cy="533400"/>
          </a:xfrm>
        </p:spPr>
        <p:txBody>
          <a:bodyPr/>
          <a:lstStyle/>
          <a:p>
            <a:pPr rtl="1"/>
            <a:r>
              <a:rPr lang="ar-IQ" b="1" smtClean="0">
                <a:solidFill>
                  <a:srgbClr val="FFFF00"/>
                </a:solidFill>
              </a:rPr>
              <a:t>3. </a:t>
            </a:r>
            <a:r>
              <a:rPr lang="ar-SA" b="1" smtClean="0">
                <a:solidFill>
                  <a:srgbClr val="FFFF00"/>
                </a:solidFill>
              </a:rPr>
              <a:t>الماسحة الضوئية </a:t>
            </a:r>
            <a:r>
              <a:rPr lang="en-US" b="1" smtClean="0">
                <a:solidFill>
                  <a:srgbClr val="FFFF00"/>
                </a:solidFill>
              </a:rPr>
              <a:t>Scanner </a:t>
            </a:r>
            <a:r>
              <a:rPr lang="en-US" smtClean="0">
                <a:solidFill>
                  <a:srgbClr val="FFFF00"/>
                </a:solidFill>
              </a:rPr>
              <a:t/>
            </a:r>
            <a:br>
              <a:rPr lang="en-US" smtClean="0">
                <a:solidFill>
                  <a:srgbClr val="FFFF00"/>
                </a:solidFill>
              </a:rPr>
            </a:br>
            <a:endParaRPr lang="ar-IQ" smtClean="0">
              <a:solidFill>
                <a:srgbClr val="FFFF00"/>
              </a:solidFill>
            </a:endParaRPr>
          </a:p>
        </p:txBody>
      </p:sp>
      <p:sp>
        <p:nvSpPr>
          <p:cNvPr id="13315" name="عنصر نائب للمحتوى 2"/>
          <p:cNvSpPr>
            <a:spLocks noGrp="1"/>
          </p:cNvSpPr>
          <p:nvPr>
            <p:ph idx="1"/>
          </p:nvPr>
        </p:nvSpPr>
        <p:spPr>
          <a:xfrm>
            <a:off x="250825" y="1295400"/>
            <a:ext cx="8435975" cy="5229225"/>
          </a:xfrm>
        </p:spPr>
        <p:txBody>
          <a:bodyPr/>
          <a:lstStyle/>
          <a:p>
            <a:pPr algn="just" rtl="1"/>
            <a:r>
              <a:rPr lang="en-US" sz="2400" b="1" smtClean="0"/>
              <a:t> -</a:t>
            </a:r>
            <a:r>
              <a:rPr lang="en-US" sz="2400" b="1" smtClean="0">
                <a:solidFill>
                  <a:srgbClr val="FF0000"/>
                </a:solidFill>
              </a:rPr>
              <a:t>PIXEL  </a:t>
            </a:r>
            <a:r>
              <a:rPr lang="ar-SA" sz="2400" b="1" smtClean="0">
                <a:solidFill>
                  <a:srgbClr val="FF0000"/>
                </a:solidFill>
              </a:rPr>
              <a:t>وهو اختصار لكلمتي </a:t>
            </a:r>
            <a:r>
              <a:rPr lang="en-US" sz="2400" b="1" smtClean="0"/>
              <a:t>Picture element </a:t>
            </a:r>
            <a:r>
              <a:rPr lang="ar-SA" sz="2400" b="1" smtClean="0"/>
              <a:t>عنصر أو جزيء الصورة (العُنْصُورَة) أصغر عنصر منفرد في مصفوفة صور نقطية أو في عتاد توليد صور، أي أنه أصغر ما يمكن تمثيله و التحكم في خصائصه من مكونات الصورة على الشاشات بتقنياتها المختلفة، و أصغر ما يمكن مسحه و تخزين بياناته في </a:t>
            </a:r>
            <a:r>
              <a:rPr lang="ar-SA" sz="2400" b="1" u="sng" smtClean="0">
                <a:hlinkClick r:id="rId2" tooltip="ماسحة ضوئية"/>
              </a:rPr>
              <a:t>الماسحات الضوئية</a:t>
            </a:r>
            <a:r>
              <a:rPr lang="ar-SA" sz="2400" b="1" smtClean="0"/>
              <a:t>، أو في </a:t>
            </a:r>
            <a:r>
              <a:rPr lang="ar-SA" sz="2400" b="1" u="sng" smtClean="0">
                <a:hlinkClick r:id="rId3" tooltip="متحسس (الصفحة غير موجودة)"/>
              </a:rPr>
              <a:t>مُتحسِّس</a:t>
            </a:r>
            <a:r>
              <a:rPr lang="en-US" sz="2400" b="1" smtClean="0"/>
              <a:t> </a:t>
            </a:r>
            <a:r>
              <a:rPr lang="ar-SA" sz="2400" b="1" smtClean="0"/>
              <a:t>الكمرة الرقمية</a:t>
            </a:r>
            <a:r>
              <a:rPr lang="en-US" sz="2400" b="1" smtClean="0"/>
              <a:t>. </a:t>
            </a:r>
            <a:r>
              <a:rPr lang="ar-SA" sz="2400" b="1" smtClean="0"/>
              <a:t>و يمكننا مشاهدته بتكبير الصورة عدة مرات. بتجميع هذه البكسلات بجانب بعضها البعض تتكون الصورة وكلما كان عددها أكثر ضمن الإنش الواحد كلما حصلنا على صورة أجمل وبالتالي كانت الحواف أقل خشونة , فلنتخيل أن مربعا يحتوي مثلا على 10 أجزاء و الفرق بينه و بين مربع بنفس الحجم لكن يحتوي على 100 جزء</a:t>
            </a:r>
            <a:r>
              <a:rPr lang="en-US" sz="2400" b="1" smtClean="0"/>
              <a:t>. </a:t>
            </a:r>
            <a:r>
              <a:rPr lang="ar-SA" sz="2400" b="1" smtClean="0"/>
              <a:t>فمثلا إذا اخذنا صور بطول 2048 بكسل وعرض 1536 بيكسل فإن قوة (دقة</a:t>
            </a:r>
            <a:r>
              <a:rPr lang="en-US" sz="2400" b="1" smtClean="0"/>
              <a:t>) </a:t>
            </a:r>
            <a:r>
              <a:rPr lang="ar-SA" sz="2400" b="1" u="sng" smtClean="0">
                <a:hlinkClick r:id="rId4" tooltip="الكاميرا"/>
              </a:rPr>
              <a:t>الكاميرا</a:t>
            </a:r>
            <a:r>
              <a:rPr lang="en-US" sz="2400" b="1" smtClean="0"/>
              <a:t> </a:t>
            </a:r>
            <a:r>
              <a:rPr lang="ar-SA" sz="2400" b="1" smtClean="0"/>
              <a:t>التي التقطتها تكون 3.1 ميغا بكسل، أي أن هذه الكاميرا قادرة على تجزيء الصورة التي تلتقطها إلى 3.1 ميغا بيكسل</a:t>
            </a:r>
            <a:endParaRPr lang="ar-IQ" sz="2400" b="1" smtClean="0">
              <a:solidFill>
                <a:srgbClr val="00B0F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2484438" y="333375"/>
            <a:ext cx="6324600" cy="533400"/>
          </a:xfrm>
        </p:spPr>
        <p:txBody>
          <a:bodyPr/>
          <a:lstStyle/>
          <a:p>
            <a:pPr rtl="1"/>
            <a:r>
              <a:rPr lang="ar-IQ" b="1" smtClean="0">
                <a:solidFill>
                  <a:srgbClr val="FFFF00"/>
                </a:solidFill>
              </a:rPr>
              <a:t>3. </a:t>
            </a:r>
            <a:r>
              <a:rPr lang="ar-SA" b="1" smtClean="0">
                <a:solidFill>
                  <a:srgbClr val="FFFF00"/>
                </a:solidFill>
              </a:rPr>
              <a:t>الماسحة الضوئية </a:t>
            </a:r>
            <a:r>
              <a:rPr lang="en-US" b="1" smtClean="0">
                <a:solidFill>
                  <a:srgbClr val="FFFF00"/>
                </a:solidFill>
              </a:rPr>
              <a:t>Scanner </a:t>
            </a:r>
            <a:r>
              <a:rPr lang="en-US" smtClean="0">
                <a:solidFill>
                  <a:srgbClr val="FFFF00"/>
                </a:solidFill>
              </a:rPr>
              <a:t/>
            </a:r>
            <a:br>
              <a:rPr lang="en-US" smtClean="0">
                <a:solidFill>
                  <a:srgbClr val="FFFF00"/>
                </a:solidFill>
              </a:rPr>
            </a:br>
            <a:endParaRPr lang="ar-IQ" smtClean="0">
              <a:solidFill>
                <a:srgbClr val="FFFF00"/>
              </a:solidFill>
            </a:endParaRPr>
          </a:p>
        </p:txBody>
      </p:sp>
      <p:sp>
        <p:nvSpPr>
          <p:cNvPr id="14339" name="عنصر نائب للمحتوى 2"/>
          <p:cNvSpPr>
            <a:spLocks noGrp="1"/>
          </p:cNvSpPr>
          <p:nvPr>
            <p:ph idx="1"/>
          </p:nvPr>
        </p:nvSpPr>
        <p:spPr>
          <a:xfrm>
            <a:off x="250825" y="1295400"/>
            <a:ext cx="8435975" cy="3429000"/>
          </a:xfrm>
        </p:spPr>
        <p:txBody>
          <a:bodyPr/>
          <a:lstStyle/>
          <a:p>
            <a:pPr algn="just" rtl="1"/>
            <a:r>
              <a:rPr lang="en-US" sz="2400" b="1" smtClean="0"/>
              <a:t>DPI -</a:t>
            </a:r>
            <a:r>
              <a:rPr lang="ar-SA" sz="2400" b="1" smtClean="0"/>
              <a:t>:  (</a:t>
            </a:r>
            <a:r>
              <a:rPr lang="en-US" sz="2400" b="1" smtClean="0"/>
              <a:t>Dot Per Inch </a:t>
            </a:r>
            <a:r>
              <a:rPr lang="ar-SA" sz="2400" b="1" smtClean="0"/>
              <a:t>قياس دقة الطباعة)</a:t>
            </a:r>
            <a:r>
              <a:rPr lang="ar-SA" sz="2400" smtClean="0"/>
              <a:t> وهو المصطلح المستخدم لدى محلات الطباعة أو ضمن الخصائص الفعلية للطابعة</a:t>
            </a:r>
            <a:r>
              <a:rPr lang="en-US" sz="2400" smtClean="0"/>
              <a:t>.</a:t>
            </a:r>
            <a:r>
              <a:rPr lang="ar-SA" sz="2400" smtClean="0"/>
              <a:t>إن كل بكسل مطلوب طباعته يتحول إلى مجموعة من النقاط الصغيرة في الإنش الواحد هذه النقاط الصغيرة تمثل كم النقاط من كل لون. وكلما زادت عددها كانت الصورة أكثر نقاء. أيضا يستعمل نفس المصطلح ضمن خصائص فأرة الحاسب وأيضا كلما زادت ال </a:t>
            </a:r>
            <a:r>
              <a:rPr lang="en-US" sz="2400" u="sng" smtClean="0">
                <a:hlinkClick r:id="rId2"/>
              </a:rPr>
              <a:t>dpi</a:t>
            </a:r>
            <a:r>
              <a:rPr lang="en-US" sz="2400" smtClean="0"/>
              <a:t> </a:t>
            </a:r>
            <a:r>
              <a:rPr lang="ar-SA" sz="2400" smtClean="0"/>
              <a:t>الخاصة بالفأرة كلما زادت سرعتها . مثال: الفأرة ذات </a:t>
            </a:r>
            <a:r>
              <a:rPr lang="en-US" sz="2400" u="sng" smtClean="0">
                <a:hlinkClick r:id="rId2"/>
              </a:rPr>
              <a:t>dpi</a:t>
            </a:r>
            <a:r>
              <a:rPr lang="en-US" sz="2400" smtClean="0"/>
              <a:t> 1000 </a:t>
            </a:r>
            <a:r>
              <a:rPr lang="ar-SA" sz="2400" smtClean="0"/>
              <a:t>مثلا تصل من طرف الشاشة الى طرفها الآخر بحركة أقل من الفأرة ذات </a:t>
            </a:r>
            <a:r>
              <a:rPr lang="en-US" sz="2400" u="sng" smtClean="0">
                <a:hlinkClick r:id="rId2"/>
              </a:rPr>
              <a:t>dpi</a:t>
            </a:r>
            <a:r>
              <a:rPr lang="en-US" sz="2400" smtClean="0"/>
              <a:t> 400 </a:t>
            </a:r>
            <a:r>
              <a:rPr lang="ar-SA" sz="2400" smtClean="0"/>
              <a:t>وبالتالي تصل أسرع منها .. وهي ميزة مهمة لمحبي الألعاب ولذلك نجد </a:t>
            </a:r>
            <a:r>
              <a:rPr lang="en-US" sz="2400" u="sng" smtClean="0">
                <a:hlinkClick r:id="rId2"/>
              </a:rPr>
              <a:t>dpi</a:t>
            </a:r>
            <a:r>
              <a:rPr lang="en-US" sz="2400" smtClean="0"/>
              <a:t> </a:t>
            </a:r>
            <a:r>
              <a:rPr lang="ar-SA" sz="2400" smtClean="0"/>
              <a:t>مرتفع ضمن خصائص فأرة الألعاب الاحترافية</a:t>
            </a:r>
            <a:r>
              <a:rPr lang="en-US" sz="2400" smtClean="0"/>
              <a:t>.</a:t>
            </a:r>
          </a:p>
          <a:p>
            <a:pPr algn="just" rtl="1"/>
            <a:endParaRPr lang="ar-IQ" sz="2400" b="1" smtClean="0">
              <a:solidFill>
                <a:srgbClr val="00B0F0"/>
              </a:solidFill>
            </a:endParaRPr>
          </a:p>
        </p:txBody>
      </p:sp>
      <p:pic>
        <p:nvPicPr>
          <p:cNvPr id="16388" name="صورة 3"/>
          <p:cNvPicPr>
            <a:picLocks noChangeAspect="1" noChangeArrowheads="1"/>
          </p:cNvPicPr>
          <p:nvPr/>
        </p:nvPicPr>
        <p:blipFill>
          <a:blip r:embed="rId3">
            <a:extLst>
              <a:ext uri="{28A0092B-C50C-407E-A947-70E740481C1C}">
                <a14:useLocalDpi xmlns:a14="http://schemas.microsoft.com/office/drawing/2010/main" val="0"/>
              </a:ext>
            </a:extLst>
          </a:blip>
          <a:srcRect l="26604" t="46153" r="45192" b="15385"/>
          <a:stretch>
            <a:fillRect/>
          </a:stretch>
        </p:blipFill>
        <p:spPr bwMode="auto">
          <a:xfrm>
            <a:off x="250825" y="4437063"/>
            <a:ext cx="4681538"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p:cNvSpPr>
            <a:spLocks noGrp="1"/>
          </p:cNvSpPr>
          <p:nvPr>
            <p:ph type="title"/>
          </p:nvPr>
        </p:nvSpPr>
        <p:spPr>
          <a:xfrm>
            <a:off x="2484438" y="333375"/>
            <a:ext cx="6324600" cy="533400"/>
          </a:xfrm>
        </p:spPr>
        <p:txBody>
          <a:bodyPr/>
          <a:lstStyle/>
          <a:p>
            <a:pPr rtl="1"/>
            <a:r>
              <a:rPr lang="ar-IQ" b="1" smtClean="0">
                <a:solidFill>
                  <a:srgbClr val="FFFF00"/>
                </a:solidFill>
              </a:rPr>
              <a:t>4. ل</a:t>
            </a:r>
            <a:r>
              <a:rPr lang="ar-SA" b="1" smtClean="0">
                <a:solidFill>
                  <a:srgbClr val="FFFF00"/>
                </a:solidFill>
              </a:rPr>
              <a:t>اقط الصوت </a:t>
            </a:r>
            <a:r>
              <a:rPr lang="en-US" b="1" smtClean="0">
                <a:solidFill>
                  <a:srgbClr val="FFFF00"/>
                </a:solidFill>
              </a:rPr>
              <a:t>Microphone </a:t>
            </a:r>
            <a:r>
              <a:rPr lang="en-US" smtClean="0">
                <a:solidFill>
                  <a:srgbClr val="FFFF00"/>
                </a:solidFill>
              </a:rPr>
              <a:t/>
            </a:r>
            <a:br>
              <a:rPr lang="en-US" smtClean="0">
                <a:solidFill>
                  <a:srgbClr val="FFFF00"/>
                </a:solidFill>
              </a:rPr>
            </a:br>
            <a:endParaRPr lang="ar-IQ" smtClean="0">
              <a:solidFill>
                <a:srgbClr val="FFFF00"/>
              </a:solidFill>
            </a:endParaRPr>
          </a:p>
        </p:txBody>
      </p:sp>
      <p:sp>
        <p:nvSpPr>
          <p:cNvPr id="15363" name="مستطيل 14"/>
          <p:cNvSpPr>
            <a:spLocks noChangeArrowheads="1"/>
          </p:cNvSpPr>
          <p:nvPr/>
        </p:nvSpPr>
        <p:spPr bwMode="auto">
          <a:xfrm>
            <a:off x="395288" y="1557338"/>
            <a:ext cx="84248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a:r>
              <a:rPr lang="ar-SA" sz="3200" b="1"/>
              <a:t>هو عبارة عن جهاز يستخدم لنقل صوت المستخدم أو الصوت الناتج عن البيئة المحيطة إلى داخل الكمبيوتر وذلك آي يمكن إرساله إلى جهاز حاسوب آخر أو إمكانية تسجيله كملف صوتي أو غير ذلك من العمليات التي يمكن إجراءها على الموجة الصوتية المدخلة من خلال لاقط الصوت </a:t>
            </a:r>
            <a:endParaRPr lang="ar-IQ" sz="3200" b="1"/>
          </a:p>
        </p:txBody>
      </p:sp>
      <p:pic>
        <p:nvPicPr>
          <p:cNvPr id="17412" name="Picture 4" descr="C:\Users\hp\Desktop\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700"/>
            <a:ext cx="38512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1"/>
          <p:cNvSpPr>
            <a:spLocks noGrp="1"/>
          </p:cNvSpPr>
          <p:nvPr>
            <p:ph type="title"/>
          </p:nvPr>
        </p:nvSpPr>
        <p:spPr>
          <a:xfrm>
            <a:off x="2411413" y="0"/>
            <a:ext cx="6324600" cy="1125538"/>
          </a:xfrm>
        </p:spPr>
        <p:txBody>
          <a:bodyPr/>
          <a:lstStyle/>
          <a:p>
            <a:pPr rtl="1"/>
            <a:r>
              <a:rPr lang="ar-IQ" sz="3200" b="1" smtClean="0">
                <a:solidFill>
                  <a:srgbClr val="FFFF00"/>
                </a:solidFill>
              </a:rPr>
              <a:t>5. </a:t>
            </a:r>
            <a:r>
              <a:rPr lang="ar-SA" sz="3200" b="1" smtClean="0">
                <a:solidFill>
                  <a:srgbClr val="FFFF00"/>
                </a:solidFill>
              </a:rPr>
              <a:t>الكاميرات الرقمية</a:t>
            </a:r>
            <a:r>
              <a:rPr lang="en-US" sz="3200" b="1" smtClean="0">
                <a:solidFill>
                  <a:srgbClr val="FFFF00"/>
                </a:solidFill>
              </a:rPr>
              <a:t>  Digital  Camera </a:t>
            </a:r>
            <a:endParaRPr lang="en-US" sz="3200" smtClean="0">
              <a:solidFill>
                <a:srgbClr val="FFFF00"/>
              </a:solidFill>
            </a:endParaRPr>
          </a:p>
        </p:txBody>
      </p:sp>
      <p:sp>
        <p:nvSpPr>
          <p:cNvPr id="18435" name="مستطيل 3"/>
          <p:cNvSpPr>
            <a:spLocks noChangeArrowheads="1"/>
          </p:cNvSpPr>
          <p:nvPr/>
        </p:nvSpPr>
        <p:spPr bwMode="auto">
          <a:xfrm>
            <a:off x="611188" y="1412875"/>
            <a:ext cx="83534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SA" sz="2400" b="1"/>
              <a:t>يمكن استخدام الكاميرا الرقمية في نفس مجالات استخدام الكاميرا التقليدية، ولكن بدلا عن تخزين الصور على افلام تحتاج الى تظهير، تخزن الصور بصورة رقمية ضمن ذاكرة موجودة بداخل الكاميرا. يمكن بعدها نقل هذه الصورة بسهولة بالغة الى جهاز الكمبيوتر ومن ثم معالجتها بواسطة اي برنامج خاص بمعالجة الصور لديك.</a:t>
            </a:r>
            <a:r>
              <a:rPr lang="ar-IQ" sz="2400" b="1"/>
              <a:t>او </a:t>
            </a:r>
            <a:r>
              <a:rPr lang="ar-SA" sz="2400" b="1"/>
              <a:t>على هيئة ملف حركة أو ملف فيديو كما نسميه وعندها يمكن التعامل مع هذا الملف داخل الكمبيوتر. تصنف هذه الكاميرات بحسب دقة الصور القادرة على التقاطها و كذلك عدد الصور التي يمكن تخزينها ضمن الكاميرا</a:t>
            </a:r>
            <a:r>
              <a:rPr lang="en-US" sz="2400" b="1"/>
              <a:t>.</a:t>
            </a:r>
            <a:endParaRPr lang="ar-IQ" sz="2400" b="1"/>
          </a:p>
        </p:txBody>
      </p:sp>
      <p:pic>
        <p:nvPicPr>
          <p:cNvPr id="18436" name="Picture 11" descr="Casio QV-700 Digital Cam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05263"/>
            <a:ext cx="4392613"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a:xfrm>
            <a:off x="2411413" y="0"/>
            <a:ext cx="6324600" cy="1125538"/>
          </a:xfrm>
        </p:spPr>
        <p:txBody>
          <a:bodyPr/>
          <a:lstStyle/>
          <a:p>
            <a:pPr rtl="1"/>
            <a:r>
              <a:rPr lang="ar-IQ" sz="3200" b="1" smtClean="0">
                <a:solidFill>
                  <a:srgbClr val="FFFF00"/>
                </a:solidFill>
              </a:rPr>
              <a:t>6. </a:t>
            </a:r>
            <a:r>
              <a:rPr lang="ar-SA" sz="3200" b="1" smtClean="0">
                <a:solidFill>
                  <a:srgbClr val="FFFF00"/>
                </a:solidFill>
              </a:rPr>
              <a:t>القلم الضوئي </a:t>
            </a:r>
            <a:r>
              <a:rPr lang="ar-IQ" sz="3200" b="1" smtClean="0">
                <a:solidFill>
                  <a:srgbClr val="FFFF00"/>
                </a:solidFill>
              </a:rPr>
              <a:t> </a:t>
            </a:r>
            <a:r>
              <a:rPr lang="ar-SA" sz="3200" b="1" smtClean="0">
                <a:solidFill>
                  <a:srgbClr val="FFFF00"/>
                </a:solidFill>
              </a:rPr>
              <a:t> </a:t>
            </a:r>
            <a:r>
              <a:rPr lang="en-US" sz="3200" b="1" smtClean="0">
                <a:solidFill>
                  <a:srgbClr val="FFFF00"/>
                </a:solidFill>
              </a:rPr>
              <a:t>Optical Pen</a:t>
            </a:r>
            <a:r>
              <a:rPr lang="en-US" sz="3200" smtClean="0">
                <a:solidFill>
                  <a:srgbClr val="FFFF00"/>
                </a:solidFill>
              </a:rPr>
              <a:t/>
            </a:r>
            <a:br>
              <a:rPr lang="en-US" sz="3200" smtClean="0">
                <a:solidFill>
                  <a:srgbClr val="FFFF00"/>
                </a:solidFill>
              </a:rPr>
            </a:br>
            <a:endParaRPr lang="en-US" sz="3200" smtClean="0">
              <a:solidFill>
                <a:srgbClr val="FFFF00"/>
              </a:solidFill>
            </a:endParaRPr>
          </a:p>
        </p:txBody>
      </p:sp>
      <p:sp>
        <p:nvSpPr>
          <p:cNvPr id="19459" name="Rectangle 4"/>
          <p:cNvSpPr>
            <a:spLocks noChangeArrowheads="1"/>
          </p:cNvSpPr>
          <p:nvPr/>
        </p:nvSpPr>
        <p:spPr bwMode="auto">
          <a:xfrm>
            <a:off x="250825" y="1304925"/>
            <a:ext cx="8642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SA" sz="2800" b="1">
                <a:latin typeface="Times New Roman" pitchFamily="18" charset="0"/>
                <a:cs typeface="Times New Roman" pitchFamily="18" charset="0"/>
              </a:rPr>
              <a:t>هو عبارة عن قلم خاص يعمل بالأشعة الضوئية يمكنك استخدامه للكتابة على شاشة الكمبيوتر </a:t>
            </a:r>
            <a:r>
              <a:rPr lang="ar-IQ" sz="2800" b="1">
                <a:latin typeface="Times New Roman" pitchFamily="18" charset="0"/>
                <a:cs typeface="Times New Roman" pitchFamily="18" charset="0"/>
              </a:rPr>
              <a:t>مباشرة </a:t>
            </a:r>
            <a:r>
              <a:rPr lang="ar-SA" sz="2800" b="1">
                <a:latin typeface="Times New Roman" pitchFamily="18" charset="0"/>
                <a:cs typeface="Times New Roman" pitchFamily="18" charset="0"/>
              </a:rPr>
              <a:t>أو على شاشة خاصة به وذلك لإدخال رسم ما أو </a:t>
            </a:r>
            <a:r>
              <a:rPr lang="ar-IQ" sz="2800" b="1">
                <a:latin typeface="Times New Roman" pitchFamily="18" charset="0"/>
                <a:cs typeface="Times New Roman" pitchFamily="18" charset="0"/>
              </a:rPr>
              <a:t>ك</a:t>
            </a:r>
            <a:r>
              <a:rPr lang="ar-SA" sz="2800" b="1">
                <a:latin typeface="Times New Roman" pitchFamily="18" charset="0"/>
                <a:cs typeface="Times New Roman" pitchFamily="18" charset="0"/>
              </a:rPr>
              <a:t>تابة ما أو تصميم معين أو شرح أو تعليق أو ما شابه عن طريق انطلاق شعاع من القلم  </a:t>
            </a:r>
            <a:r>
              <a:rPr lang="en-US" sz="2800" b="1">
                <a:latin typeface="Times New Roman" pitchFamily="18" charset="0"/>
                <a:cs typeface="Times New Roman" pitchFamily="18" charset="0"/>
              </a:rPr>
              <a:t>.</a:t>
            </a:r>
            <a:endParaRPr lang="en-US" sz="4000" b="1"/>
          </a:p>
        </p:txBody>
      </p:sp>
      <p:pic>
        <p:nvPicPr>
          <p:cNvPr id="19460" name="صورة 3" descr="02aug-sw7s-cintiq.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213100"/>
            <a:ext cx="47879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صورة 4" descr="xcv.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238500"/>
            <a:ext cx="4064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a:xfrm>
            <a:off x="2411413" y="0"/>
            <a:ext cx="6324600" cy="1125538"/>
          </a:xfrm>
        </p:spPr>
        <p:txBody>
          <a:bodyPr/>
          <a:lstStyle/>
          <a:p>
            <a:pPr rtl="1"/>
            <a:r>
              <a:rPr lang="ar-IQ" sz="3200" b="1" smtClean="0">
                <a:solidFill>
                  <a:srgbClr val="FFFF00"/>
                </a:solidFill>
              </a:rPr>
              <a:t>7. </a:t>
            </a:r>
            <a:r>
              <a:rPr lang="ar-SA" sz="3200" b="1" smtClean="0">
                <a:solidFill>
                  <a:srgbClr val="FFFF00"/>
                </a:solidFill>
              </a:rPr>
              <a:t>شاشة اللمس </a:t>
            </a:r>
            <a:r>
              <a:rPr lang="en-US" sz="3200" b="1" smtClean="0">
                <a:solidFill>
                  <a:srgbClr val="FFFF00"/>
                </a:solidFill>
              </a:rPr>
              <a:t>Touch Screen </a:t>
            </a:r>
            <a:r>
              <a:rPr lang="en-US" sz="3200" smtClean="0">
                <a:solidFill>
                  <a:srgbClr val="FFFF00"/>
                </a:solidFill>
              </a:rPr>
              <a:t/>
            </a:r>
            <a:br>
              <a:rPr lang="en-US" sz="3200" smtClean="0">
                <a:solidFill>
                  <a:srgbClr val="FFFF00"/>
                </a:solidFill>
              </a:rPr>
            </a:br>
            <a:endParaRPr lang="en-US" sz="3200" smtClean="0">
              <a:solidFill>
                <a:srgbClr val="FFFF00"/>
              </a:solidFill>
            </a:endParaRPr>
          </a:p>
        </p:txBody>
      </p:sp>
      <p:sp>
        <p:nvSpPr>
          <p:cNvPr id="20483" name="مستطيل 3"/>
          <p:cNvSpPr>
            <a:spLocks noChangeArrowheads="1"/>
          </p:cNvSpPr>
          <p:nvPr/>
        </p:nvSpPr>
        <p:spPr bwMode="auto">
          <a:xfrm>
            <a:off x="0" y="1412875"/>
            <a:ext cx="89646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SA" sz="3200" b="1"/>
              <a:t>تستخدم في حاسوب ماكينة الصرف الآلى في البنوك وايضا حاليا في الحاسوب المحمول الحديث حيث يمكن لل</a:t>
            </a:r>
            <a:r>
              <a:rPr lang="ar-IQ" sz="3200" b="1"/>
              <a:t>مستخدم</a:t>
            </a:r>
            <a:r>
              <a:rPr lang="ar-SA" sz="3200" b="1"/>
              <a:t> أن يضغط على الأيقونات الموجودة على الشاشة بإصبعه او عن طريق قلم بدلا من الفأرة</a:t>
            </a:r>
            <a:endParaRPr lang="ar-IQ" sz="3200" b="1"/>
          </a:p>
        </p:txBody>
      </p:sp>
      <p:pic>
        <p:nvPicPr>
          <p:cNvPr id="4" name="Picture 5" descr="apple-ipad-touch-screen.png"/>
          <p:cNvPicPr>
            <a:picLocks noChangeAspect="1"/>
          </p:cNvPicPr>
          <p:nvPr/>
        </p:nvPicPr>
        <p:blipFill>
          <a:blip r:embed="rId2">
            <a:extLst>
              <a:ext uri="{28A0092B-C50C-407E-A947-70E740481C1C}">
                <a14:useLocalDpi xmlns:a14="http://schemas.microsoft.com/office/drawing/2010/main" val="0"/>
              </a:ext>
            </a:extLst>
          </a:blip>
          <a:srcRect b="4167"/>
          <a:stretch>
            <a:fillRect/>
          </a:stretch>
        </p:blipFill>
        <p:spPr bwMode="auto">
          <a:xfrm>
            <a:off x="0" y="2997200"/>
            <a:ext cx="62277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وان 1"/>
          <p:cNvSpPr>
            <a:spLocks noGrp="1"/>
          </p:cNvSpPr>
          <p:nvPr>
            <p:ph type="title"/>
          </p:nvPr>
        </p:nvSpPr>
        <p:spPr>
          <a:xfrm>
            <a:off x="2411413" y="0"/>
            <a:ext cx="6324600" cy="1125538"/>
          </a:xfrm>
        </p:spPr>
        <p:txBody>
          <a:bodyPr/>
          <a:lstStyle/>
          <a:p>
            <a:pPr rtl="1"/>
            <a:r>
              <a:rPr lang="ar-IQ" sz="3200" b="1" smtClean="0">
                <a:solidFill>
                  <a:srgbClr val="FFFF00"/>
                </a:solidFill>
              </a:rPr>
              <a:t>8. </a:t>
            </a:r>
            <a:r>
              <a:rPr lang="ar-SA" sz="3200" b="1" smtClean="0">
                <a:solidFill>
                  <a:srgbClr val="FFFF00"/>
                </a:solidFill>
              </a:rPr>
              <a:t>عصا التحكم</a:t>
            </a:r>
            <a:r>
              <a:rPr lang="ar-IQ" sz="3200" b="1" smtClean="0">
                <a:solidFill>
                  <a:srgbClr val="FFFF00"/>
                </a:solidFill>
              </a:rPr>
              <a:t>  </a:t>
            </a:r>
            <a:r>
              <a:rPr lang="ar-SA" sz="3200" b="1" smtClean="0">
                <a:solidFill>
                  <a:srgbClr val="FFFF00"/>
                </a:solidFill>
              </a:rPr>
              <a:t> </a:t>
            </a:r>
            <a:r>
              <a:rPr lang="en-US" sz="3200" b="1" smtClean="0">
                <a:solidFill>
                  <a:srgbClr val="FFFF00"/>
                </a:solidFill>
              </a:rPr>
              <a:t>Joystick</a:t>
            </a:r>
            <a:r>
              <a:rPr lang="en-US" sz="3200" smtClean="0">
                <a:solidFill>
                  <a:srgbClr val="FFFF00"/>
                </a:solidFill>
              </a:rPr>
              <a:t/>
            </a:r>
            <a:br>
              <a:rPr lang="en-US" sz="3200" smtClean="0">
                <a:solidFill>
                  <a:srgbClr val="FFFF00"/>
                </a:solidFill>
              </a:rPr>
            </a:br>
            <a:endParaRPr lang="en-US" sz="3200" smtClean="0">
              <a:solidFill>
                <a:srgbClr val="FFFF00"/>
              </a:solidFill>
            </a:endParaRPr>
          </a:p>
        </p:txBody>
      </p:sp>
      <p:sp>
        <p:nvSpPr>
          <p:cNvPr id="21507" name="مستطيل 4"/>
          <p:cNvSpPr>
            <a:spLocks noChangeArrowheads="1"/>
          </p:cNvSpPr>
          <p:nvPr/>
        </p:nvSpPr>
        <p:spPr bwMode="auto">
          <a:xfrm>
            <a:off x="250825" y="1557338"/>
            <a:ext cx="86423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SA" sz="3200" b="1"/>
              <a:t>عدة ألعاب تتطلب استعمال عصا التحكم. توجد عدة أنواع لعصا التحكم، حيث تكون الأنواع الأحدث قادرة على الاستجابة للحركة ضمن ثلاث محاور، بالاضافة لوجود عدد من الازرار القابلة للبرمجة</a:t>
            </a:r>
            <a:endParaRPr lang="ar-IQ" sz="3200" b="1"/>
          </a:p>
        </p:txBody>
      </p:sp>
      <p:grpSp>
        <p:nvGrpSpPr>
          <p:cNvPr id="2" name="Group 18"/>
          <p:cNvGrpSpPr>
            <a:grpSpLocks/>
          </p:cNvGrpSpPr>
          <p:nvPr/>
        </p:nvGrpSpPr>
        <p:grpSpPr bwMode="auto">
          <a:xfrm>
            <a:off x="5076825" y="3789363"/>
            <a:ext cx="3743325" cy="3384550"/>
            <a:chOff x="1968" y="2928"/>
            <a:chExt cx="1073" cy="1235"/>
          </a:xfrm>
        </p:grpSpPr>
        <p:pic>
          <p:nvPicPr>
            <p:cNvPr id="21509" name="Picture 8" descr="joy 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 y="2928"/>
              <a:ext cx="843"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7"/>
            <p:cNvSpPr txBox="1">
              <a:spLocks noChangeArrowheads="1"/>
            </p:cNvSpPr>
            <p:nvPr/>
          </p:nvSpPr>
          <p:spPr bwMode="auto">
            <a:xfrm>
              <a:off x="1968" y="3888"/>
              <a:ext cx="1073"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ar-IQ"/>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Rot="1" noChangeArrowheads="1"/>
          </p:cNvSpPr>
          <p:nvPr/>
        </p:nvSpPr>
        <p:spPr bwMode="auto">
          <a:xfrm>
            <a:off x="2555875" y="260350"/>
            <a:ext cx="6324600" cy="533400"/>
          </a:xfrm>
          <a:prstGeom prst="rect">
            <a:avLst/>
          </a:prstGeom>
          <a:noFill/>
          <a:ln>
            <a:noFill/>
          </a:ln>
          <a:effectLst/>
          <a:extLst/>
        </p:spPr>
        <p:txBody>
          <a:bodyPr anchor="ctr"/>
          <a:lstStyle/>
          <a:p>
            <a:pPr algn="r">
              <a:defRPr/>
            </a:pPr>
            <a:r>
              <a:rPr lang="ar-SA" sz="2800">
                <a:solidFill>
                  <a:schemeClr val="bg1"/>
                </a:solidFill>
                <a:effectLst>
                  <a:outerShdw blurRad="38100" dist="38100" dir="2700000" algn="tl">
                    <a:srgbClr val="C0C0C0"/>
                  </a:outerShdw>
                </a:effectLst>
              </a:rPr>
              <a:t>الفصل الأول: المفاهيم الأساسية لتقنية المعلومات</a:t>
            </a:r>
            <a:endParaRPr lang="en-US" sz="2800">
              <a:solidFill>
                <a:schemeClr val="bg1"/>
              </a:solidFill>
              <a:effectLst>
                <a:outerShdw blurRad="38100" dist="38100" dir="2700000" algn="tl">
                  <a:srgbClr val="C0C0C0"/>
                </a:outerShdw>
              </a:effectLst>
            </a:endParaRPr>
          </a:p>
        </p:txBody>
      </p:sp>
      <p:sp>
        <p:nvSpPr>
          <p:cNvPr id="111623" name="AutoShape 7"/>
          <p:cNvSpPr>
            <a:spLocks noChangeArrowheads="1"/>
          </p:cNvSpPr>
          <p:nvPr/>
        </p:nvSpPr>
        <p:spPr bwMode="auto">
          <a:xfrm>
            <a:off x="611188" y="2565400"/>
            <a:ext cx="7993062" cy="1008063"/>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headEnd/>
            <a:tailEnd/>
          </a:ln>
          <a:effectLst/>
          <a:extLst/>
        </p:spPr>
        <p:txBody>
          <a:bodyPr wrap="none" anchor="ctr"/>
          <a:lstStyle/>
          <a:p>
            <a:pPr algn="ctr">
              <a:defRPr/>
            </a:pPr>
            <a:r>
              <a:rPr lang="ar-IQ" sz="4400" b="1" dirty="0">
                <a:effectLst>
                  <a:outerShdw blurRad="38100" dist="38100" dir="2700000" algn="tl">
                    <a:srgbClr val="000000"/>
                  </a:outerShdw>
                </a:effectLst>
              </a:rPr>
              <a:t>وحدات وأجهزة الادخال</a:t>
            </a:r>
            <a:endParaRPr lang="en-US" sz="4400" b="1" dirty="0"/>
          </a:p>
        </p:txBody>
      </p:sp>
      <p:sp>
        <p:nvSpPr>
          <p:cNvPr id="5" name="AutoShape 7"/>
          <p:cNvSpPr>
            <a:spLocks noGrp="1" noChangeArrowheads="1"/>
          </p:cNvSpPr>
          <p:nvPr>
            <p:ph idx="1"/>
          </p:nvPr>
        </p:nvSpPr>
        <p:spPr>
          <a:xfrm>
            <a:off x="457200" y="4292600"/>
            <a:ext cx="8229600" cy="936625"/>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ln>
          <a:extLst/>
        </p:spPr>
        <p:txBody>
          <a:bodyPr wrap="none" anchor="ctr"/>
          <a:lstStyle/>
          <a:p>
            <a:pPr algn="ctr">
              <a:buFont typeface="Wingdings" pitchFamily="2" charset="2"/>
              <a:buNone/>
              <a:defRPr/>
            </a:pPr>
            <a:r>
              <a:rPr lang="ar-IQ" sz="4400" b="1" dirty="0" smtClean="0">
                <a:effectLst>
                  <a:outerShdw blurRad="38100" dist="38100" dir="2700000" algn="tl">
                    <a:srgbClr val="000000"/>
                  </a:outerShdw>
                </a:effectLst>
              </a:rPr>
              <a:t>وحدات وأجهزة الاخراج </a:t>
            </a:r>
            <a:endParaRPr lang="en-US" sz="4400" b="1"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2051050" y="-315913"/>
            <a:ext cx="7092950" cy="1944688"/>
          </a:xfrm>
        </p:spPr>
        <p:txBody>
          <a:bodyPr/>
          <a:lstStyle/>
          <a:p>
            <a:pPr rtl="1"/>
            <a:r>
              <a:rPr lang="ar-IQ" sz="2400" b="1" smtClean="0">
                <a:solidFill>
                  <a:srgbClr val="FFFF00"/>
                </a:solidFill>
              </a:rPr>
              <a:t>9. </a:t>
            </a:r>
            <a:r>
              <a:rPr lang="ar-SA" sz="2400" b="1" smtClean="0">
                <a:solidFill>
                  <a:srgbClr val="FFFF00"/>
                </a:solidFill>
              </a:rPr>
              <a:t>القارئ </a:t>
            </a:r>
            <a:r>
              <a:rPr lang="ar-IQ" sz="2400" b="1" smtClean="0">
                <a:solidFill>
                  <a:srgbClr val="FFFF00"/>
                </a:solidFill>
              </a:rPr>
              <a:t> الآلي أو</a:t>
            </a:r>
            <a:r>
              <a:rPr lang="ar-SA" sz="2400" b="1" smtClean="0">
                <a:solidFill>
                  <a:srgbClr val="FFFF00"/>
                </a:solidFill>
              </a:rPr>
              <a:t> الضوئي </a:t>
            </a:r>
            <a:r>
              <a:rPr lang="en-US" sz="2400" b="1" smtClean="0">
                <a:solidFill>
                  <a:srgbClr val="FFFF00"/>
                </a:solidFill>
              </a:rPr>
              <a:t> Optical or Barcode Reader </a:t>
            </a:r>
            <a:r>
              <a:rPr lang="en-US" sz="2400" smtClean="0">
                <a:solidFill>
                  <a:srgbClr val="FFFF00"/>
                </a:solidFill>
              </a:rPr>
              <a:t/>
            </a:r>
            <a:br>
              <a:rPr lang="en-US" sz="2400" smtClean="0">
                <a:solidFill>
                  <a:srgbClr val="FFFF00"/>
                </a:solidFill>
              </a:rPr>
            </a:br>
            <a:endParaRPr lang="en-US" sz="2400" smtClean="0">
              <a:solidFill>
                <a:srgbClr val="FFFF00"/>
              </a:solidFill>
            </a:endParaRPr>
          </a:p>
        </p:txBody>
      </p:sp>
      <p:sp>
        <p:nvSpPr>
          <p:cNvPr id="22531"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pic>
        <p:nvPicPr>
          <p:cNvPr id="22532" name="il_fi" descr="http://www.usinenouvelle.com/expo/img/lecteur-code-barre-usb-00005253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076700"/>
            <a:ext cx="39243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noChangeArrowheads="1"/>
          </p:cNvSpPr>
          <p:nvPr/>
        </p:nvSpPr>
        <p:spPr bwMode="auto">
          <a:xfrm>
            <a:off x="0" y="1530350"/>
            <a:ext cx="88931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SA" sz="2400" b="1">
                <a:latin typeface="Times New Roman" pitchFamily="18" charset="0"/>
                <a:cs typeface="Times New Roman" pitchFamily="18" charset="0"/>
              </a:rPr>
              <a:t>هو عبارة عن ماسحة ضوئية أو قارئ ضوئي يسلط شعاع من الليزر عليه ثم يرتد مرة أخرى من خلال الأعمدة البيضاء فقط حيث أن الأعمدة السوداء تمتص الضوء ولا تعكس الشعاع مرة أخرى. يقوم كاشف الضوء الموجود في القارئ بتحليل الأشعه المنعكسه و من خلالها يقوم بأرسال هذه البيانات إلى جهاز كمبيوتر يعمل على مطابقة هذه الشفرة على الشفرات المخزنة لديه فيستخلص كافة المعلومات المرتبطة بهذه الشفرة مثل رقم الكتاب والمستعير الخ</a:t>
            </a:r>
            <a:r>
              <a:rPr lang="en-US" sz="2400" b="1">
                <a:latin typeface="Times New Roman" pitchFamily="18" charset="0"/>
                <a:cs typeface="Times New Roman" pitchFamily="18" charset="0"/>
              </a:rPr>
              <a:t>..</a:t>
            </a:r>
            <a:endParaRPr lang="en-US" sz="1200" b="1"/>
          </a:p>
          <a:p>
            <a:pPr algn="r" eaLnBrk="0" hangingPunct="0"/>
            <a:endParaRPr lang="en-US" sz="3600" b="1"/>
          </a:p>
        </p:txBody>
      </p:sp>
      <p:grpSp>
        <p:nvGrpSpPr>
          <p:cNvPr id="2" name="Group 16"/>
          <p:cNvGrpSpPr>
            <a:grpSpLocks/>
          </p:cNvGrpSpPr>
          <p:nvPr/>
        </p:nvGrpSpPr>
        <p:grpSpPr bwMode="auto">
          <a:xfrm>
            <a:off x="179388" y="3573463"/>
            <a:ext cx="3600450" cy="3024187"/>
            <a:chOff x="576" y="2976"/>
            <a:chExt cx="1218" cy="1083"/>
          </a:xfrm>
        </p:grpSpPr>
        <p:pic>
          <p:nvPicPr>
            <p:cNvPr id="22535" name="Picture 7" descr="bar code r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2976"/>
              <a:ext cx="1218"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5"/>
            <p:cNvSpPr txBox="1">
              <a:spLocks noChangeArrowheads="1"/>
            </p:cNvSpPr>
            <p:nvPr/>
          </p:nvSpPr>
          <p:spPr bwMode="auto">
            <a:xfrm>
              <a:off x="816" y="3793"/>
              <a:ext cx="164"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ar-IQ"/>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وان 1"/>
          <p:cNvSpPr>
            <a:spLocks noGrp="1"/>
          </p:cNvSpPr>
          <p:nvPr>
            <p:ph type="title"/>
          </p:nvPr>
        </p:nvSpPr>
        <p:spPr>
          <a:xfrm>
            <a:off x="2051050" y="-315913"/>
            <a:ext cx="7273925" cy="1944688"/>
          </a:xfrm>
        </p:spPr>
        <p:txBody>
          <a:bodyPr/>
          <a:lstStyle/>
          <a:p>
            <a:pPr rtl="1"/>
            <a:r>
              <a:rPr lang="ar-SA" sz="3200" smtClean="0">
                <a:solidFill>
                  <a:srgbClr val="FFFF00"/>
                </a:solidFill>
              </a:rPr>
              <a:t> </a:t>
            </a:r>
            <a:r>
              <a:rPr lang="en-US" sz="3200" smtClean="0">
                <a:solidFill>
                  <a:srgbClr val="FFFF00"/>
                </a:solidFill>
              </a:rPr>
              <a:t/>
            </a:r>
            <a:br>
              <a:rPr lang="en-US" sz="3200" smtClean="0">
                <a:solidFill>
                  <a:srgbClr val="FFFF00"/>
                </a:solidFill>
              </a:rPr>
            </a:br>
            <a:r>
              <a:rPr lang="ar-SA" sz="3200" b="1" smtClean="0">
                <a:solidFill>
                  <a:srgbClr val="FFFF00"/>
                </a:solidFill>
              </a:rPr>
              <a:t>   10- قارئ البصمة </a:t>
            </a:r>
            <a:r>
              <a:rPr lang="en-US" sz="3200" b="1" smtClean="0">
                <a:solidFill>
                  <a:srgbClr val="FFFF00"/>
                </a:solidFill>
              </a:rPr>
              <a:t>Finger-print Reader </a:t>
            </a:r>
            <a:r>
              <a:rPr lang="en-US" sz="3200" smtClean="0">
                <a:solidFill>
                  <a:srgbClr val="FFFF00"/>
                </a:solidFill>
              </a:rPr>
              <a:t/>
            </a:r>
            <a:br>
              <a:rPr lang="en-US" sz="3200" smtClean="0">
                <a:solidFill>
                  <a:srgbClr val="FFFF00"/>
                </a:solidFill>
              </a:rPr>
            </a:br>
            <a:endParaRPr lang="en-US" sz="3200" smtClean="0">
              <a:solidFill>
                <a:srgbClr val="FFFF00"/>
              </a:solidFill>
            </a:endParaRPr>
          </a:p>
        </p:txBody>
      </p:sp>
      <p:sp>
        <p:nvSpPr>
          <p:cNvPr id="23555" name="Rectangle 5"/>
          <p:cNvSpPr>
            <a:spLocks noChangeArrowheads="1"/>
          </p:cNvSpPr>
          <p:nvPr/>
        </p:nvSpPr>
        <p:spPr bwMode="auto">
          <a:xfrm>
            <a:off x="179388"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sp>
        <p:nvSpPr>
          <p:cNvPr id="23556" name="مستطيل 5"/>
          <p:cNvSpPr>
            <a:spLocks noChangeArrowheads="1"/>
          </p:cNvSpPr>
          <p:nvPr/>
        </p:nvSpPr>
        <p:spPr bwMode="auto">
          <a:xfrm>
            <a:off x="179388" y="1412875"/>
            <a:ext cx="86407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SA" sz="3200" b="1"/>
              <a:t>حيث تقوم هذه الماسحة بقراءة صورة بصمة الإصبع بيكسل - بيكسل ويتم وضع هذه البيانات فى مصفوفة تعبر عن الصورة </a:t>
            </a:r>
            <a:r>
              <a:rPr lang="en-US" sz="3200" b="1"/>
              <a:t>  </a:t>
            </a:r>
            <a:r>
              <a:rPr lang="ar-SA" sz="3200" b="1"/>
              <a:t>الكلية.</a:t>
            </a:r>
            <a:endParaRPr lang="ar-IQ" sz="3200" b="1"/>
          </a:p>
        </p:txBody>
      </p:sp>
      <p:pic>
        <p:nvPicPr>
          <p:cNvPr id="23557" name="Picture 5" descr="C:\Users\hp\Desktop\2017_9_10_12_46_16_4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24175"/>
            <a:ext cx="4572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C:\Users\hp\Desktop\جهاز-«بصمة-الوجه».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175"/>
            <a:ext cx="4572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a:xfrm>
            <a:off x="2051050" y="-315913"/>
            <a:ext cx="7273925" cy="1944688"/>
          </a:xfrm>
        </p:spPr>
        <p:txBody>
          <a:bodyPr/>
          <a:lstStyle/>
          <a:p>
            <a:pPr algn="ctr" rtl="1"/>
            <a:r>
              <a:rPr lang="ar-SA" sz="4800" b="1" smtClean="0">
                <a:solidFill>
                  <a:srgbClr val="FFFF00"/>
                </a:solidFill>
              </a:rPr>
              <a:t>وحدات أو أجهزة الإخراج </a:t>
            </a:r>
            <a:endParaRPr lang="en-US" sz="4800" smtClean="0">
              <a:solidFill>
                <a:srgbClr val="FFFF00"/>
              </a:solidFill>
            </a:endParaRPr>
          </a:p>
        </p:txBody>
      </p:sp>
      <p:sp>
        <p:nvSpPr>
          <p:cNvPr id="24579" name="Rectangle 5"/>
          <p:cNvSpPr>
            <a:spLocks noChangeArrowheads="1"/>
          </p:cNvSpPr>
          <p:nvPr/>
        </p:nvSpPr>
        <p:spPr bwMode="auto">
          <a:xfrm>
            <a:off x="179388"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sp>
        <p:nvSpPr>
          <p:cNvPr id="24580" name="مستطيل 5"/>
          <p:cNvSpPr>
            <a:spLocks noChangeArrowheads="1"/>
          </p:cNvSpPr>
          <p:nvPr/>
        </p:nvSpPr>
        <p:spPr bwMode="auto">
          <a:xfrm>
            <a:off x="179388" y="1412875"/>
            <a:ext cx="86407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SA" sz="3200" b="1"/>
              <a:t>عملية الإخراج في الحاسوب هي نتيجة عملية معالجة المعلومات فأجهزة الإخراج هي المسؤولة عن اظهار هذه النتائج للمستخدم. وبصورة عامة فان اجهزة الاخراج اما مطبوعة عل ورق او مقروءة عن طريق الشاشة او مسموعة عن طريق السماعات.</a:t>
            </a:r>
            <a:r>
              <a:rPr lang="en-US" sz="3200" b="1"/>
              <a:t/>
            </a:r>
            <a:br>
              <a:rPr lang="en-US" sz="3200" b="1"/>
            </a:br>
            <a:endParaRPr lang="ar-IQ" sz="3200" b="1"/>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a:xfrm>
            <a:off x="2051050" y="-315913"/>
            <a:ext cx="7273925" cy="1944688"/>
          </a:xfrm>
        </p:spPr>
        <p:txBody>
          <a:bodyPr/>
          <a:lstStyle/>
          <a:p>
            <a:pPr algn="ctr" rtl="1"/>
            <a:r>
              <a:rPr lang="ar-SA" sz="4800" b="1" smtClean="0">
                <a:solidFill>
                  <a:srgbClr val="FFFF00"/>
                </a:solidFill>
              </a:rPr>
              <a:t>وحدات أو أجهزة الإخراج </a:t>
            </a:r>
            <a:endParaRPr lang="en-US" sz="4800" smtClean="0">
              <a:solidFill>
                <a:srgbClr val="FFFF00"/>
              </a:solidFill>
            </a:endParaRPr>
          </a:p>
        </p:txBody>
      </p:sp>
      <p:sp>
        <p:nvSpPr>
          <p:cNvPr id="25603" name="Rectangle 5"/>
          <p:cNvSpPr>
            <a:spLocks noChangeArrowheads="1"/>
          </p:cNvSpPr>
          <p:nvPr/>
        </p:nvSpPr>
        <p:spPr bwMode="auto">
          <a:xfrm>
            <a:off x="179388"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sp>
        <p:nvSpPr>
          <p:cNvPr id="6" name="مستطيل 5"/>
          <p:cNvSpPr/>
          <p:nvPr/>
        </p:nvSpPr>
        <p:spPr>
          <a:xfrm>
            <a:off x="179388" y="1412875"/>
            <a:ext cx="8785225" cy="5078413"/>
          </a:xfrm>
          <a:prstGeom prst="rect">
            <a:avLst/>
          </a:prstGeom>
        </p:spPr>
        <p:txBody>
          <a:bodyPr>
            <a:spAutoFit/>
          </a:bodyPr>
          <a:lstStyle/>
          <a:p>
            <a:pPr marL="342900" indent="-342900" algn="r" rtl="1">
              <a:buFontTx/>
              <a:buAutoNum type="arabicPeriod"/>
              <a:defRPr/>
            </a:pPr>
            <a:r>
              <a:rPr lang="ar-SA" b="1" dirty="0">
                <a:solidFill>
                  <a:srgbClr val="FF0000"/>
                </a:solidFill>
              </a:rPr>
              <a:t>الشاشة  </a:t>
            </a:r>
            <a:r>
              <a:rPr lang="en-US" b="1" dirty="0">
                <a:solidFill>
                  <a:srgbClr val="FF0000"/>
                </a:solidFill>
              </a:rPr>
              <a:t>Monitor, Display, Screen</a:t>
            </a:r>
            <a:r>
              <a:rPr lang="ar-IQ" b="1" dirty="0">
                <a:solidFill>
                  <a:srgbClr val="FF0000"/>
                </a:solidFill>
              </a:rPr>
              <a:t> </a:t>
            </a:r>
            <a:endParaRPr lang="en-US" b="1" dirty="0">
              <a:solidFill>
                <a:srgbClr val="FF0000"/>
              </a:solidFill>
            </a:endParaRPr>
          </a:p>
          <a:p>
            <a:pPr algn="r" rtl="1">
              <a:defRPr/>
            </a:pPr>
            <a:r>
              <a:rPr lang="en-US" b="1" dirty="0"/>
              <a:t> </a:t>
            </a:r>
            <a:r>
              <a:rPr lang="ar-SA" b="1" dirty="0"/>
              <a:t>وعادة ما تقاس كفاءة الشاشة بالأمور الآتية:</a:t>
            </a:r>
            <a:endParaRPr lang="en-US" b="1" dirty="0"/>
          </a:p>
          <a:p>
            <a:pPr algn="r" rtl="1">
              <a:defRPr/>
            </a:pPr>
            <a:r>
              <a:rPr lang="ar-SA" b="1" dirty="0"/>
              <a:t> </a:t>
            </a:r>
            <a:r>
              <a:rPr lang="ar-SA" b="1" dirty="0" err="1"/>
              <a:t>1.</a:t>
            </a:r>
            <a:r>
              <a:rPr lang="ar-SA" b="1" dirty="0"/>
              <a:t> إمكانية عرض الرسومات والصور إضافة لعرض الرموز</a:t>
            </a:r>
            <a:r>
              <a:rPr lang="en-US" b="1" dirty="0"/>
              <a:t>.. </a:t>
            </a:r>
            <a:r>
              <a:rPr lang="ar-SA" b="1" dirty="0" err="1"/>
              <a:t>.</a:t>
            </a:r>
            <a:endParaRPr lang="en-US" b="1" dirty="0"/>
          </a:p>
          <a:p>
            <a:pPr algn="r" rtl="1">
              <a:defRPr/>
            </a:pPr>
            <a:r>
              <a:rPr lang="ar-SA" b="1" dirty="0" err="1"/>
              <a:t>2.</a:t>
            </a:r>
            <a:r>
              <a:rPr lang="ar-SA" b="1" dirty="0"/>
              <a:t>  الألوان المتوفرة</a:t>
            </a:r>
            <a:r>
              <a:rPr lang="en-US" b="1" dirty="0"/>
              <a:t>. </a:t>
            </a:r>
          </a:p>
          <a:p>
            <a:pPr algn="r" rtl="1">
              <a:defRPr/>
            </a:pPr>
            <a:r>
              <a:rPr lang="ar-SA" b="1" dirty="0" err="1"/>
              <a:t>3.</a:t>
            </a:r>
            <a:r>
              <a:rPr lang="ar-SA" b="1" dirty="0"/>
              <a:t> دقة الشاشة </a:t>
            </a:r>
            <a:r>
              <a:rPr lang="en-US" b="1" dirty="0"/>
              <a:t>Resolution </a:t>
            </a:r>
            <a:r>
              <a:rPr lang="ar-SA" b="1" dirty="0"/>
              <a:t>وتقاس عادة بعدد النقاط </a:t>
            </a:r>
            <a:r>
              <a:rPr lang="en-US" b="1" dirty="0"/>
              <a:t>Pixels </a:t>
            </a:r>
            <a:r>
              <a:rPr lang="ar-SA" b="1" dirty="0"/>
              <a:t>التي يمكن التحكم </a:t>
            </a:r>
            <a:r>
              <a:rPr lang="ar-SA" b="1" dirty="0" err="1"/>
              <a:t>بها</a:t>
            </a:r>
            <a:r>
              <a:rPr lang="ar-SA" b="1" dirty="0"/>
              <a:t> أثناء عملية الرسم وإظهار الصور مثلاً لو كانت دقة الشاشة </a:t>
            </a:r>
            <a:r>
              <a:rPr lang="en-US" b="1" dirty="0"/>
              <a:t>640×480 </a:t>
            </a:r>
            <a:r>
              <a:rPr lang="ar-SA" b="1" dirty="0"/>
              <a:t>فهذا يعني توفر 480 سطراً في الشاشة كل سطر مؤلف من </a:t>
            </a:r>
            <a:r>
              <a:rPr lang="ar-SA" b="1" dirty="0" err="1"/>
              <a:t>640نقطة</a:t>
            </a:r>
            <a:r>
              <a:rPr lang="en-US" b="1" dirty="0"/>
              <a:t>.</a:t>
            </a:r>
          </a:p>
          <a:p>
            <a:pPr algn="r" rtl="1">
              <a:defRPr/>
            </a:pPr>
            <a:r>
              <a:rPr lang="ar-SA" b="1" dirty="0" err="1"/>
              <a:t>4.</a:t>
            </a:r>
            <a:r>
              <a:rPr lang="ar-SA" b="1" dirty="0"/>
              <a:t> الذاكرة </a:t>
            </a:r>
            <a:r>
              <a:rPr lang="ar-SA" b="1" dirty="0" err="1"/>
              <a:t>الموقتة</a:t>
            </a:r>
            <a:r>
              <a:rPr lang="ar-SA" b="1" dirty="0"/>
              <a:t> والتي تستخدم لتخزين النصوص أو الرسومات </a:t>
            </a:r>
            <a:r>
              <a:rPr lang="ar-IQ" b="1" dirty="0"/>
              <a:t> في كارت الشاشة </a:t>
            </a:r>
            <a:r>
              <a:rPr lang="ar-SA" b="1" dirty="0"/>
              <a:t>فكلما كبرت سعتها كلما كانت درجة الوضوح </a:t>
            </a:r>
            <a:r>
              <a:rPr lang="ar-SA" b="1" dirty="0" err="1"/>
              <a:t>والالوان</a:t>
            </a:r>
            <a:r>
              <a:rPr lang="ar-SA" b="1" dirty="0"/>
              <a:t> افضل وخاصة  في مجالات الرسومات و الرسوم المتحركة</a:t>
            </a:r>
            <a:r>
              <a:rPr lang="en-US" b="1" dirty="0"/>
              <a:t>.</a:t>
            </a:r>
            <a:r>
              <a:rPr lang="ar-IQ" b="1" dirty="0"/>
              <a:t> والتي هي عدة انواع بداية من الاقدم </a:t>
            </a:r>
            <a:r>
              <a:rPr lang="ar-IQ" b="1" dirty="0" err="1"/>
              <a:t>للاحدث:</a:t>
            </a:r>
            <a:endParaRPr lang="en-US" b="1" dirty="0"/>
          </a:p>
          <a:p>
            <a:pPr algn="r" rtl="1">
              <a:defRPr/>
            </a:pPr>
            <a:r>
              <a:rPr lang="en-US" b="1" dirty="0"/>
              <a:t>•</a:t>
            </a:r>
            <a:r>
              <a:rPr lang="ar-SA" b="1" dirty="0"/>
              <a:t>لوحة الرسومات الملونة </a:t>
            </a:r>
            <a:r>
              <a:rPr lang="en-US" b="1" dirty="0"/>
              <a:t>Color Graphic Adapter: CGA. </a:t>
            </a:r>
            <a:br>
              <a:rPr lang="en-US" b="1" dirty="0"/>
            </a:br>
            <a:r>
              <a:rPr lang="en-US" b="1" dirty="0"/>
              <a:t>•</a:t>
            </a:r>
            <a:r>
              <a:rPr lang="ar-SA" b="1" dirty="0"/>
              <a:t>لوحة الرسومات المحسنة </a:t>
            </a:r>
            <a:r>
              <a:rPr lang="en-US" b="1" dirty="0"/>
              <a:t>Enhanced Graphic Adapter: EGA.</a:t>
            </a:r>
            <a:br>
              <a:rPr lang="en-US" b="1" dirty="0"/>
            </a:br>
            <a:r>
              <a:rPr lang="en-US" b="1" dirty="0"/>
              <a:t>•</a:t>
            </a:r>
            <a:r>
              <a:rPr lang="ar-SA" b="1" dirty="0"/>
              <a:t>لوحة الفيديو </a:t>
            </a:r>
            <a:r>
              <a:rPr lang="en-US" b="1" dirty="0"/>
              <a:t>Video Graphic Adapter: VGA.</a:t>
            </a:r>
            <a:br>
              <a:rPr lang="en-US" b="1" dirty="0"/>
            </a:br>
            <a:r>
              <a:rPr lang="en-US" b="1" dirty="0"/>
              <a:t>•</a:t>
            </a:r>
            <a:r>
              <a:rPr lang="ar-SA" b="1" dirty="0"/>
              <a:t>لوحة الفيديو الفائقة</a:t>
            </a:r>
            <a:r>
              <a:rPr lang="en-US" b="1" dirty="0"/>
              <a:t> Super VGA: SVG.</a:t>
            </a:r>
            <a:r>
              <a:rPr lang="ar-SA" b="1" dirty="0"/>
              <a:t> وبعدها  </a:t>
            </a:r>
            <a:r>
              <a:rPr lang="en-US" b="1" dirty="0"/>
              <a:t>XVGA</a:t>
            </a:r>
          </a:p>
          <a:p>
            <a:pPr algn="r" rtl="1">
              <a:defRPr/>
            </a:pPr>
            <a:r>
              <a:rPr lang="ar-SA" b="1" dirty="0" err="1"/>
              <a:t>5.</a:t>
            </a:r>
            <a:r>
              <a:rPr lang="ar-SA" b="1" dirty="0"/>
              <a:t> حجم </a:t>
            </a:r>
            <a:r>
              <a:rPr lang="ar-SA" b="1" dirty="0" err="1"/>
              <a:t>الشاشة </a:t>
            </a:r>
            <a:r>
              <a:rPr lang="ar-SA" b="1" dirty="0"/>
              <a:t>: حجم الشّاشة </a:t>
            </a:r>
            <a:r>
              <a:rPr lang="ar-SA" b="1" dirty="0" err="1"/>
              <a:t>هوالمقاس</a:t>
            </a:r>
            <a:r>
              <a:rPr lang="ar-SA" b="1" dirty="0"/>
              <a:t> القطريّ من أحد أركان الشاشة إلى الآخر ويقاس بوحدة البوصة او بالانكليزي يسمى انج  مثلا 15 أنج  او يرمز لها </a:t>
            </a:r>
            <a:r>
              <a:rPr lang="en-US" b="1" dirty="0"/>
              <a:t>15 “  </a:t>
            </a:r>
          </a:p>
          <a:p>
            <a:pPr algn="r" rtl="1">
              <a:defRPr/>
            </a:pPr>
            <a:r>
              <a:rPr lang="ar-IQ" b="1" dirty="0" err="1"/>
              <a:t>6.</a:t>
            </a:r>
            <a:r>
              <a:rPr lang="ar-IQ" b="1" dirty="0"/>
              <a:t>  </a:t>
            </a:r>
            <a:r>
              <a:rPr lang="ar-SA" b="1" dirty="0"/>
              <a:t>درجة النّقطة  </a:t>
            </a:r>
            <a:r>
              <a:rPr lang="en-US" b="1" dirty="0"/>
              <a:t>DPI</a:t>
            </a:r>
            <a:r>
              <a:rPr lang="ar-SA" b="1" dirty="0"/>
              <a:t> تمّثل المسافة بين </a:t>
            </a:r>
            <a:r>
              <a:rPr lang="ar-SA" b="1" dirty="0" err="1"/>
              <a:t>البيكسل</a:t>
            </a:r>
            <a:r>
              <a:rPr lang="ar-SA" b="1" dirty="0"/>
              <a:t> و الآخر، لذا كلما كانت درجة النقطة أصغر كانت الصورةً </a:t>
            </a:r>
            <a:r>
              <a:rPr lang="ar-SA" b="1" dirty="0" err="1"/>
              <a:t>أجود.</a:t>
            </a:r>
            <a:r>
              <a:rPr lang="ar-SA" b="1" dirty="0"/>
              <a:t> 0.25 ملّيمتر هي أفضل من 0.28 ملّيمتر</a:t>
            </a:r>
            <a:r>
              <a:rPr lang="en-US" b="1" dirty="0"/>
              <a:t>. </a:t>
            </a:r>
            <a:br>
              <a:rPr lang="en-US" b="1" dirty="0"/>
            </a:br>
            <a:endParaRPr lang="ar-IQ" b="1" dirty="0"/>
          </a:p>
        </p:txBody>
      </p:sp>
      <p:pic>
        <p:nvPicPr>
          <p:cNvPr id="25605" name="Picture 9" descr="http://207.61.228.1/courses/tech/MONITO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25781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2051050" y="-315913"/>
            <a:ext cx="7273925" cy="1944688"/>
          </a:xfrm>
        </p:spPr>
        <p:txBody>
          <a:bodyPr/>
          <a:lstStyle/>
          <a:p>
            <a:pPr algn="ctr" rtl="1"/>
            <a:r>
              <a:rPr lang="ar-SA" sz="4800" b="1" smtClean="0">
                <a:solidFill>
                  <a:srgbClr val="FFFF00"/>
                </a:solidFill>
              </a:rPr>
              <a:t>وحدات أو أجهزة الإخراج </a:t>
            </a:r>
            <a:endParaRPr lang="en-US" sz="4800" smtClean="0">
              <a:solidFill>
                <a:srgbClr val="FFFF00"/>
              </a:solidFill>
            </a:endParaRPr>
          </a:p>
        </p:txBody>
      </p:sp>
      <p:sp>
        <p:nvSpPr>
          <p:cNvPr id="26627" name="Rectangle 5"/>
          <p:cNvSpPr>
            <a:spLocks noChangeArrowheads="1"/>
          </p:cNvSpPr>
          <p:nvPr/>
        </p:nvSpPr>
        <p:spPr bwMode="auto">
          <a:xfrm>
            <a:off x="179388"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sp>
        <p:nvSpPr>
          <p:cNvPr id="26628" name="Rectangle 2"/>
          <p:cNvSpPr>
            <a:spLocks noChangeArrowheads="1"/>
          </p:cNvSpPr>
          <p:nvPr/>
        </p:nvSpPr>
        <p:spPr bwMode="auto">
          <a:xfrm>
            <a:off x="611188" y="1196975"/>
            <a:ext cx="82073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IQ" sz="3600">
                <a:solidFill>
                  <a:srgbClr val="FF0000"/>
                </a:solidFill>
                <a:latin typeface="Times New Roman" pitchFamily="18" charset="0"/>
                <a:cs typeface="Times New Roman" pitchFamily="18" charset="0"/>
              </a:rPr>
              <a:t>2</a:t>
            </a:r>
            <a:r>
              <a:rPr lang="ar-SA" sz="3600">
                <a:solidFill>
                  <a:srgbClr val="FF0000"/>
                </a:solidFill>
                <a:latin typeface="Times New Roman" pitchFamily="18" charset="0"/>
                <a:cs typeface="Times New Roman" pitchFamily="18" charset="0"/>
              </a:rPr>
              <a:t>- الطابعات  </a:t>
            </a:r>
            <a:r>
              <a:rPr lang="en-US" sz="3600">
                <a:solidFill>
                  <a:srgbClr val="FF0000"/>
                </a:solidFill>
                <a:latin typeface="Times New Roman" pitchFamily="18" charset="0"/>
                <a:cs typeface="Times New Roman" pitchFamily="18" charset="0"/>
              </a:rPr>
              <a:t>Printers</a:t>
            </a:r>
            <a:r>
              <a:rPr lang="en-US" sz="2800">
                <a:latin typeface="Times New Roman" pitchFamily="18" charset="0"/>
                <a:cs typeface="Times New Roman" pitchFamily="18" charset="0"/>
              </a:rPr>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
            </a:r>
            <a:br>
              <a:rPr lang="en-US" sz="2800">
                <a:latin typeface="Times New Roman" pitchFamily="18" charset="0"/>
                <a:cs typeface="Times New Roman" pitchFamily="18" charset="0"/>
              </a:rPr>
            </a:br>
            <a:r>
              <a:rPr lang="ar-SA" sz="3200">
                <a:latin typeface="Times New Roman" pitchFamily="18" charset="0"/>
                <a:cs typeface="Times New Roman" pitchFamily="18" charset="0"/>
              </a:rPr>
              <a:t>تنتج الطابعات رسوما على الورق هذه الرسومات يمكن ان تكون نصا او صورا ملونة او بالأبيض والأسود. الطباعة عادة تكون الخطوة الاخيرة في عملية انشاء المستندات باستخدام الكمبيوتر</a:t>
            </a:r>
            <a:r>
              <a:rPr lang="en-US" sz="3200">
                <a:latin typeface="Times New Roman" pitchFamily="18" charset="0"/>
                <a:cs typeface="Times New Roman" pitchFamily="18" charset="0"/>
              </a:rPr>
              <a:t>. </a:t>
            </a:r>
            <a:r>
              <a:rPr lang="ar-SA" sz="3200">
                <a:latin typeface="Times New Roman" pitchFamily="18" charset="0"/>
                <a:cs typeface="Times New Roman" pitchFamily="18" charset="0"/>
              </a:rPr>
              <a:t>توجد ثلاث فئات من الطابعات: طابعات الليزر، نافثات الحبر و الطابعات النقطية</a:t>
            </a:r>
            <a:r>
              <a:rPr lang="en-US" sz="3200">
                <a:latin typeface="Times New Roman" pitchFamily="18" charset="0"/>
                <a:cs typeface="Times New Roman" pitchFamily="18" charset="0"/>
              </a:rPr>
              <a:t>.</a:t>
            </a:r>
            <a:endParaRPr lang="en-US" sz="1600"/>
          </a:p>
          <a:p>
            <a:pPr algn="r" rtl="1" eaLnBrk="0" hangingPunct="0"/>
            <a:r>
              <a:rPr lang="en-US" sz="3200">
                <a:latin typeface="Times New Roman" pitchFamily="18" charset="0"/>
                <a:cs typeface="Times New Roman" pitchFamily="18" charset="0"/>
              </a:rPr>
              <a:t/>
            </a:r>
            <a:br>
              <a:rPr lang="en-US" sz="3200">
                <a:latin typeface="Times New Roman" pitchFamily="18" charset="0"/>
                <a:cs typeface="Times New Roman" pitchFamily="18" charset="0"/>
              </a:rPr>
            </a:br>
            <a:r>
              <a:rPr lang="ar-SA" sz="3200">
                <a:latin typeface="Times New Roman" pitchFamily="18" charset="0"/>
                <a:cs typeface="Times New Roman" pitchFamily="18" charset="0"/>
              </a:rPr>
              <a:t>تصنف الطابعات بحسب</a:t>
            </a:r>
            <a:r>
              <a:rPr lang="en-US" sz="3200">
                <a:latin typeface="Times New Roman" pitchFamily="18" charset="0"/>
                <a:cs typeface="Times New Roman" pitchFamily="18" charset="0"/>
              </a:rPr>
              <a:t>:</a:t>
            </a:r>
            <a:endParaRPr lang="en-US" sz="4400"/>
          </a:p>
        </p:txBody>
      </p:sp>
      <p:pic>
        <p:nvPicPr>
          <p:cNvPr id="26629" name="صورة 4" descr="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49725"/>
            <a:ext cx="45720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a:xfrm>
            <a:off x="2051050" y="-315913"/>
            <a:ext cx="7273925" cy="1944688"/>
          </a:xfrm>
        </p:spPr>
        <p:txBody>
          <a:bodyPr/>
          <a:lstStyle/>
          <a:p>
            <a:pPr algn="ctr" rtl="1"/>
            <a:r>
              <a:rPr lang="ar-SA" sz="4800" b="1" smtClean="0">
                <a:solidFill>
                  <a:srgbClr val="FFFF00"/>
                </a:solidFill>
              </a:rPr>
              <a:t>وحدات أو أجهزة الإخراج </a:t>
            </a:r>
            <a:endParaRPr lang="en-US" sz="4800" smtClean="0">
              <a:solidFill>
                <a:srgbClr val="FFFF00"/>
              </a:solidFill>
            </a:endParaRPr>
          </a:p>
        </p:txBody>
      </p:sp>
      <p:sp>
        <p:nvSpPr>
          <p:cNvPr id="27651" name="Rectangle 5"/>
          <p:cNvSpPr>
            <a:spLocks noChangeArrowheads="1"/>
          </p:cNvSpPr>
          <p:nvPr/>
        </p:nvSpPr>
        <p:spPr bwMode="auto">
          <a:xfrm>
            <a:off x="179388"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graphicFrame>
        <p:nvGraphicFramePr>
          <p:cNvPr id="5" name="جدول 4"/>
          <p:cNvGraphicFramePr>
            <a:graphicFrameLocks noGrp="1"/>
          </p:cNvGraphicFramePr>
          <p:nvPr/>
        </p:nvGraphicFramePr>
        <p:xfrm>
          <a:off x="0" y="1341438"/>
          <a:ext cx="8964613" cy="5184775"/>
        </p:xfrm>
        <a:graphic>
          <a:graphicData uri="http://schemas.openxmlformats.org/drawingml/2006/table">
            <a:tbl>
              <a:tblPr/>
              <a:tblGrid>
                <a:gridCol w="8964613"/>
              </a:tblGrid>
              <a:tr h="5184775">
                <a:tc>
                  <a:txBody>
                    <a:bodyPr/>
                    <a:lstStyle/>
                    <a:p>
                      <a:pPr algn="r" rtl="1">
                        <a:lnSpc>
                          <a:spcPct val="115000"/>
                        </a:lnSpc>
                        <a:spcAft>
                          <a:spcPts val="1000"/>
                        </a:spcAft>
                      </a:pPr>
                      <a:r>
                        <a:rPr lang="ar-SA" sz="1800" b="1" dirty="0">
                          <a:latin typeface="Calibri"/>
                          <a:ea typeface="Times New Roman"/>
                          <a:cs typeface="Times New Roman"/>
                        </a:rPr>
                        <a:t/>
                      </a:r>
                      <a:br>
                        <a:rPr lang="ar-SA" sz="1800" b="1" dirty="0">
                          <a:latin typeface="Calibri"/>
                          <a:ea typeface="Times New Roman"/>
                          <a:cs typeface="Times New Roman"/>
                        </a:rPr>
                      </a:br>
                      <a:r>
                        <a:rPr lang="ar-SA" sz="1800" b="1" dirty="0">
                          <a:latin typeface="Calibri"/>
                          <a:ea typeface="Times New Roman"/>
                          <a:cs typeface="Times New Roman"/>
                        </a:rPr>
                        <a:t>1.سرعة الطباعة وتقاس بعدد الصفحات في الدقيقة</a:t>
                      </a:r>
                      <a:r>
                        <a:rPr lang="en-US" sz="1800" b="1" dirty="0">
                          <a:latin typeface="Times New Roman"/>
                          <a:ea typeface="Times New Roman"/>
                          <a:cs typeface="Arial"/>
                        </a:rPr>
                        <a:t>.</a:t>
                      </a:r>
                      <a:r>
                        <a:rPr lang="ar-SA" sz="1800" b="1" dirty="0">
                          <a:latin typeface="Calibri"/>
                          <a:ea typeface="Times New Roman"/>
                          <a:cs typeface="Times New Roman"/>
                        </a:rPr>
                        <a:t> </a:t>
                      </a:r>
                      <a:r>
                        <a:rPr lang="ar-SA" sz="1800" b="1" dirty="0" err="1">
                          <a:latin typeface="Calibri"/>
                          <a:ea typeface="Times New Roman"/>
                          <a:cs typeface="Times New Roman"/>
                        </a:rPr>
                        <a:t>اوتقاس</a:t>
                      </a:r>
                      <a:r>
                        <a:rPr lang="ar-SA" sz="1800" b="1" dirty="0">
                          <a:latin typeface="Calibri"/>
                          <a:ea typeface="Times New Roman"/>
                          <a:cs typeface="Times New Roman"/>
                        </a:rPr>
                        <a:t> بعدد الرموز التي يمكن طباعتها في الوحدة </a:t>
                      </a:r>
                      <a:r>
                        <a:rPr lang="ar-SA" sz="1800" b="1" dirty="0" err="1">
                          <a:latin typeface="Calibri"/>
                          <a:ea typeface="Times New Roman"/>
                          <a:cs typeface="Times New Roman"/>
                        </a:rPr>
                        <a:t>الزمنية.</a:t>
                      </a:r>
                      <a:r>
                        <a:rPr lang="ar-SA" sz="1800" b="1" dirty="0">
                          <a:latin typeface="Calibri"/>
                          <a:ea typeface="Times New Roman"/>
                          <a:cs typeface="Times New Roman"/>
                        </a:rPr>
                        <a:t> </a:t>
                      </a:r>
                      <a:br>
                        <a:rPr lang="ar-SA" sz="1800" b="1" dirty="0">
                          <a:latin typeface="Calibri"/>
                          <a:ea typeface="Times New Roman"/>
                          <a:cs typeface="Times New Roman"/>
                        </a:rPr>
                      </a:br>
                      <a:r>
                        <a:rPr lang="ar-SA" sz="1800" b="1" dirty="0">
                          <a:latin typeface="Calibri"/>
                          <a:ea typeface="Times New Roman"/>
                          <a:cs typeface="Times New Roman"/>
                        </a:rPr>
                        <a:t>2.دقة الطباعة وتقاس بعدد النقاط في </a:t>
                      </a:r>
                      <a:r>
                        <a:rPr lang="ar-SA" sz="1800" b="1" dirty="0" err="1">
                          <a:latin typeface="Calibri"/>
                          <a:ea typeface="Times New Roman"/>
                          <a:cs typeface="Times New Roman"/>
                        </a:rPr>
                        <a:t>الإنش</a:t>
                      </a:r>
                      <a:r>
                        <a:rPr lang="ar-SA" sz="1800" b="1" dirty="0">
                          <a:latin typeface="Calibri"/>
                          <a:ea typeface="Times New Roman"/>
                          <a:cs typeface="Times New Roman"/>
                        </a:rPr>
                        <a:t> الواحد والمخصصة لطباعة </a:t>
                      </a:r>
                      <a:r>
                        <a:rPr lang="ar-SA" sz="1800" b="1" dirty="0" err="1">
                          <a:latin typeface="Calibri"/>
                          <a:ea typeface="Times New Roman"/>
                          <a:cs typeface="Times New Roman"/>
                        </a:rPr>
                        <a:t>الرمز.</a:t>
                      </a:r>
                      <a:r>
                        <a:rPr lang="ar-SA" sz="1800" b="1" dirty="0">
                          <a:latin typeface="Calibri"/>
                          <a:ea typeface="Times New Roman"/>
                          <a:cs typeface="Times New Roman"/>
                        </a:rPr>
                        <a:t/>
                      </a:r>
                      <a:br>
                        <a:rPr lang="ar-SA" sz="1800" b="1" dirty="0">
                          <a:latin typeface="Calibri"/>
                          <a:ea typeface="Times New Roman"/>
                          <a:cs typeface="Times New Roman"/>
                        </a:rPr>
                      </a:br>
                      <a:r>
                        <a:rPr lang="ar-SA" sz="1800" b="1" dirty="0">
                          <a:latin typeface="Calibri"/>
                          <a:ea typeface="Times New Roman"/>
                          <a:cs typeface="Times New Roman"/>
                        </a:rPr>
                        <a:t>3.وجود الذاكرة المؤقتة والمخصصة لحفظ النصوص أو الرسومات المراد </a:t>
                      </a:r>
                      <a:r>
                        <a:rPr lang="ar-SA" sz="1800" b="1" dirty="0" err="1">
                          <a:latin typeface="Calibri"/>
                          <a:ea typeface="Times New Roman"/>
                          <a:cs typeface="Times New Roman"/>
                        </a:rPr>
                        <a:t>طباعتها.</a:t>
                      </a:r>
                      <a:r>
                        <a:rPr lang="ar-SA" sz="1800" b="1" dirty="0">
                          <a:latin typeface="Calibri"/>
                          <a:ea typeface="Times New Roman"/>
                          <a:cs typeface="Times New Roman"/>
                        </a:rPr>
                        <a:t> </a:t>
                      </a:r>
                      <a:br>
                        <a:rPr lang="ar-SA" sz="1800" b="1" dirty="0">
                          <a:latin typeface="Calibri"/>
                          <a:ea typeface="Times New Roman"/>
                          <a:cs typeface="Times New Roman"/>
                        </a:rPr>
                      </a:br>
                      <a:r>
                        <a:rPr lang="ar-SA" sz="1800" b="1" dirty="0">
                          <a:latin typeface="Calibri"/>
                          <a:ea typeface="Times New Roman"/>
                          <a:cs typeface="Times New Roman"/>
                        </a:rPr>
                        <a:t>4.عرض الورقة المستخدمة في الطباعة حيث تتوفر طابعات تستخدم الورق </a:t>
                      </a:r>
                      <a:r>
                        <a:rPr lang="en-US" sz="1800" b="1" dirty="0">
                          <a:latin typeface="Times New Roman"/>
                          <a:ea typeface="Times New Roman"/>
                          <a:cs typeface="Arial"/>
                        </a:rPr>
                        <a:t>A4</a:t>
                      </a:r>
                      <a:r>
                        <a:rPr lang="ar-SA" sz="1800" b="1" dirty="0">
                          <a:latin typeface="Calibri"/>
                          <a:ea typeface="Times New Roman"/>
                          <a:cs typeface="Times New Roman"/>
                        </a:rPr>
                        <a:t>أو </a:t>
                      </a:r>
                      <a:r>
                        <a:rPr lang="en-US" sz="1800" b="1" dirty="0">
                          <a:latin typeface="Times New Roman"/>
                          <a:ea typeface="Times New Roman"/>
                          <a:cs typeface="Arial"/>
                        </a:rPr>
                        <a:t>A3</a:t>
                      </a:r>
                      <a:r>
                        <a:rPr lang="ar-SA" sz="1800" b="1" dirty="0">
                          <a:latin typeface="Calibri"/>
                          <a:ea typeface="Times New Roman"/>
                          <a:cs typeface="Times New Roman"/>
                        </a:rPr>
                        <a:t> (عرض</a:t>
                      </a:r>
                      <a:r>
                        <a:rPr lang="en-US" sz="1800" b="1" dirty="0">
                          <a:latin typeface="Times New Roman"/>
                          <a:ea typeface="Times New Roman"/>
                          <a:cs typeface="Arial"/>
                        </a:rPr>
                        <a:t>80</a:t>
                      </a:r>
                      <a:r>
                        <a:rPr lang="ar-SA" sz="1800" b="1" dirty="0">
                          <a:latin typeface="Calibri"/>
                          <a:ea typeface="Times New Roman"/>
                          <a:cs typeface="Times New Roman"/>
                        </a:rPr>
                        <a:t> حرف أو </a:t>
                      </a:r>
                      <a:r>
                        <a:rPr lang="ar-SA" sz="1800" b="1" dirty="0" err="1">
                          <a:latin typeface="Calibri"/>
                          <a:ea typeface="Times New Roman"/>
                          <a:cs typeface="Times New Roman"/>
                        </a:rPr>
                        <a:t>عرض132</a:t>
                      </a:r>
                      <a:r>
                        <a:rPr lang="ar-SA" sz="1800" b="1" dirty="0">
                          <a:latin typeface="Calibri"/>
                          <a:ea typeface="Times New Roman"/>
                          <a:cs typeface="Times New Roman"/>
                        </a:rPr>
                        <a:t> حرفاً</a:t>
                      </a:r>
                      <a:r>
                        <a:rPr lang="ar-SA" sz="1800" b="1" dirty="0" err="1">
                          <a:latin typeface="Calibri"/>
                          <a:ea typeface="Times New Roman"/>
                          <a:cs typeface="Times New Roman"/>
                        </a:rPr>
                        <a:t>).</a:t>
                      </a:r>
                      <a:endParaRPr lang="en-US" sz="1600" b="1" dirty="0">
                        <a:latin typeface="Calibri"/>
                        <a:ea typeface="Times New Roman"/>
                        <a:cs typeface="Arial"/>
                      </a:endParaRPr>
                    </a:p>
                    <a:p>
                      <a:pPr algn="r" rtl="1">
                        <a:lnSpc>
                          <a:spcPct val="115000"/>
                        </a:lnSpc>
                        <a:spcAft>
                          <a:spcPts val="1000"/>
                        </a:spcAft>
                      </a:pPr>
                      <a:r>
                        <a:rPr lang="ar-SA" sz="1800" b="1" dirty="0">
                          <a:latin typeface="Calibri"/>
                          <a:ea typeface="Times New Roman"/>
                          <a:cs typeface="Times New Roman"/>
                        </a:rPr>
                        <a:t/>
                      </a:r>
                      <a:br>
                        <a:rPr lang="ar-SA" sz="1800" b="1" dirty="0">
                          <a:latin typeface="Calibri"/>
                          <a:ea typeface="Times New Roman"/>
                          <a:cs typeface="Times New Roman"/>
                        </a:rPr>
                      </a:br>
                      <a:r>
                        <a:rPr lang="ar-SA" sz="1800" b="1" dirty="0">
                          <a:latin typeface="Calibri"/>
                          <a:ea typeface="Times New Roman"/>
                          <a:cs typeface="Times New Roman"/>
                        </a:rPr>
                        <a:t>تتكون الطابعة عادة </a:t>
                      </a:r>
                      <a:r>
                        <a:rPr lang="ar-SA" sz="1800" b="1" dirty="0" err="1">
                          <a:latin typeface="Calibri"/>
                          <a:ea typeface="Times New Roman"/>
                          <a:cs typeface="Times New Roman"/>
                        </a:rPr>
                        <a:t>من:</a:t>
                      </a:r>
                      <a:r>
                        <a:rPr lang="ar-SA" sz="1800" b="1" dirty="0">
                          <a:latin typeface="Calibri"/>
                          <a:ea typeface="Times New Roman"/>
                          <a:cs typeface="Times New Roman"/>
                        </a:rPr>
                        <a:t/>
                      </a:r>
                      <a:br>
                        <a:rPr lang="ar-SA" sz="1800" b="1" dirty="0">
                          <a:latin typeface="Calibri"/>
                          <a:ea typeface="Times New Roman"/>
                          <a:cs typeface="Times New Roman"/>
                        </a:rPr>
                      </a:br>
                      <a:r>
                        <a:rPr lang="ar-SA" sz="1800" b="1" dirty="0">
                          <a:latin typeface="Calibri"/>
                          <a:ea typeface="Times New Roman"/>
                          <a:cs typeface="Times New Roman"/>
                        </a:rPr>
                        <a:t>1.وحدات ميكانيكية لتنفيذ الحركات اللازمة للورق أو شريط التحبير أو رؤوس </a:t>
                      </a:r>
                      <a:r>
                        <a:rPr lang="ar-SA" sz="1800" b="1" dirty="0" err="1">
                          <a:latin typeface="Calibri"/>
                          <a:ea typeface="Times New Roman"/>
                          <a:cs typeface="Times New Roman"/>
                        </a:rPr>
                        <a:t>الطباعة.</a:t>
                      </a:r>
                      <a:r>
                        <a:rPr lang="ar-SA" sz="1800" b="1" dirty="0">
                          <a:latin typeface="Calibri"/>
                          <a:ea typeface="Times New Roman"/>
                          <a:cs typeface="Times New Roman"/>
                        </a:rPr>
                        <a:t> </a:t>
                      </a:r>
                      <a:br>
                        <a:rPr lang="ar-SA" sz="1800" b="1" dirty="0">
                          <a:latin typeface="Calibri"/>
                          <a:ea typeface="Times New Roman"/>
                          <a:cs typeface="Times New Roman"/>
                        </a:rPr>
                      </a:br>
                      <a:r>
                        <a:rPr lang="ar-SA" sz="1800" b="1" dirty="0">
                          <a:latin typeface="Calibri"/>
                          <a:ea typeface="Times New Roman"/>
                          <a:cs typeface="Times New Roman"/>
                        </a:rPr>
                        <a:t>2.ذاكرة </a:t>
                      </a:r>
                      <a:r>
                        <a:rPr lang="ar-SA" sz="1800" b="1" dirty="0" err="1">
                          <a:latin typeface="Calibri"/>
                          <a:ea typeface="Times New Roman"/>
                          <a:cs typeface="Times New Roman"/>
                        </a:rPr>
                        <a:t>مؤقتة.</a:t>
                      </a:r>
                      <a:r>
                        <a:rPr lang="ar-SA" sz="1800" b="1" dirty="0">
                          <a:latin typeface="Calibri"/>
                          <a:ea typeface="Times New Roman"/>
                          <a:cs typeface="Times New Roman"/>
                        </a:rPr>
                        <a:t> </a:t>
                      </a:r>
                      <a:br>
                        <a:rPr lang="ar-SA" sz="1800" b="1" dirty="0">
                          <a:latin typeface="Calibri"/>
                          <a:ea typeface="Times New Roman"/>
                          <a:cs typeface="Times New Roman"/>
                        </a:rPr>
                      </a:br>
                      <a:r>
                        <a:rPr lang="ar-SA" sz="1800" b="1" dirty="0">
                          <a:latin typeface="Calibri"/>
                          <a:ea typeface="Times New Roman"/>
                          <a:cs typeface="Times New Roman"/>
                        </a:rPr>
                        <a:t>3.وحدات لتثبيت </a:t>
                      </a:r>
                      <a:r>
                        <a:rPr lang="ar-SA" sz="1800" b="1" dirty="0" err="1">
                          <a:latin typeface="Calibri"/>
                          <a:ea typeface="Times New Roman"/>
                          <a:cs typeface="Times New Roman"/>
                        </a:rPr>
                        <a:t>الورقة.</a:t>
                      </a:r>
                      <a:r>
                        <a:rPr lang="ar-SA" sz="1800" b="1" dirty="0">
                          <a:latin typeface="Calibri"/>
                          <a:ea typeface="Times New Roman"/>
                          <a:cs typeface="Times New Roman"/>
                        </a:rPr>
                        <a:t/>
                      </a:r>
                      <a:br>
                        <a:rPr lang="ar-SA" sz="1800" b="1" dirty="0">
                          <a:latin typeface="Calibri"/>
                          <a:ea typeface="Times New Roman"/>
                          <a:cs typeface="Times New Roman"/>
                        </a:rPr>
                      </a:br>
                      <a:r>
                        <a:rPr lang="ar-SA" sz="1800" b="1" dirty="0">
                          <a:latin typeface="Calibri"/>
                          <a:ea typeface="Times New Roman"/>
                          <a:cs typeface="Times New Roman"/>
                        </a:rPr>
                        <a:t>4.وحدات </a:t>
                      </a:r>
                      <a:r>
                        <a:rPr lang="ar-SA" sz="1800" b="1" dirty="0" err="1">
                          <a:latin typeface="Calibri"/>
                          <a:ea typeface="Times New Roman"/>
                          <a:cs typeface="Times New Roman"/>
                        </a:rPr>
                        <a:t>التحبير.</a:t>
                      </a:r>
                      <a:r>
                        <a:rPr lang="ar-SA" sz="1800" b="1" dirty="0">
                          <a:latin typeface="Calibri"/>
                          <a:ea typeface="Times New Roman"/>
                          <a:cs typeface="Times New Roman"/>
                        </a:rPr>
                        <a:t> </a:t>
                      </a:r>
                      <a:br>
                        <a:rPr lang="ar-SA" sz="1800" b="1" dirty="0">
                          <a:latin typeface="Calibri"/>
                          <a:ea typeface="Times New Roman"/>
                          <a:cs typeface="Times New Roman"/>
                        </a:rPr>
                      </a:br>
                      <a:r>
                        <a:rPr lang="ar-SA" sz="1800" b="1" dirty="0">
                          <a:latin typeface="Calibri"/>
                          <a:ea typeface="Times New Roman"/>
                          <a:cs typeface="Times New Roman"/>
                        </a:rPr>
                        <a:t>5.رؤوس الطباعة في بعض </a:t>
                      </a:r>
                      <a:r>
                        <a:rPr lang="ar-SA" sz="1800" b="1" dirty="0" err="1">
                          <a:latin typeface="Calibri"/>
                          <a:ea typeface="Times New Roman"/>
                          <a:cs typeface="Times New Roman"/>
                        </a:rPr>
                        <a:t>الطابعات.</a:t>
                      </a:r>
                      <a:r>
                        <a:rPr lang="ar-SA" sz="1800" b="1" dirty="0">
                          <a:latin typeface="Calibri"/>
                          <a:ea typeface="Times New Roman"/>
                          <a:cs typeface="Times New Roman"/>
                        </a:rPr>
                        <a:t> </a:t>
                      </a:r>
                      <a:br>
                        <a:rPr lang="ar-SA" sz="1800" b="1" dirty="0">
                          <a:latin typeface="Calibri"/>
                          <a:ea typeface="Times New Roman"/>
                          <a:cs typeface="Times New Roman"/>
                        </a:rPr>
                      </a:br>
                      <a:r>
                        <a:rPr lang="ar-SA" sz="1800" b="1" dirty="0">
                          <a:latin typeface="Calibri"/>
                          <a:ea typeface="Times New Roman"/>
                          <a:cs typeface="Times New Roman"/>
                        </a:rPr>
                        <a:t>6.شريط الأحرف والمطارق في بعض </a:t>
                      </a:r>
                      <a:r>
                        <a:rPr lang="ar-SA" sz="1800" b="1" dirty="0" err="1">
                          <a:latin typeface="Calibri"/>
                          <a:ea typeface="Times New Roman"/>
                          <a:cs typeface="Times New Roman"/>
                        </a:rPr>
                        <a:t>الطابعات.</a:t>
                      </a:r>
                      <a:r>
                        <a:rPr lang="ar-SA" sz="1800" b="1" dirty="0">
                          <a:latin typeface="Calibri"/>
                          <a:ea typeface="Times New Roman"/>
                          <a:cs typeface="Times New Roman"/>
                        </a:rPr>
                        <a:t> </a:t>
                      </a:r>
                      <a:endParaRPr lang="en-US" sz="1600" b="1" dirty="0">
                        <a:latin typeface="Calibri"/>
                        <a:ea typeface="Times New Roman"/>
                        <a:cs typeface="Arial"/>
                      </a:endParaRPr>
                    </a:p>
                  </a:txBody>
                  <a:tcPr marL="0" marR="0" marT="0" marB="0" anchor="ctr">
                    <a:lnL>
                      <a:noFill/>
                    </a:lnL>
                    <a:lnR>
                      <a:noFill/>
                    </a:lnR>
                    <a:lnT>
                      <a:noFill/>
                    </a:lnT>
                    <a:lnB>
                      <a:noFill/>
                    </a:lnB>
                  </a:tcPr>
                </a:tc>
              </a:tr>
            </a:tbl>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p:cNvSpPr>
            <a:spLocks noGrp="1"/>
          </p:cNvSpPr>
          <p:nvPr>
            <p:ph type="title"/>
          </p:nvPr>
        </p:nvSpPr>
        <p:spPr>
          <a:xfrm>
            <a:off x="2051050" y="-315913"/>
            <a:ext cx="7273925" cy="1944688"/>
          </a:xfrm>
        </p:spPr>
        <p:txBody>
          <a:bodyPr/>
          <a:lstStyle/>
          <a:p>
            <a:pPr algn="ctr" rtl="1"/>
            <a:r>
              <a:rPr lang="ar-SA" sz="4800" b="1" smtClean="0">
                <a:solidFill>
                  <a:srgbClr val="FFFF00"/>
                </a:solidFill>
              </a:rPr>
              <a:t>وحدات أو أجهزة الإخراج </a:t>
            </a:r>
            <a:endParaRPr lang="en-US" sz="4800" smtClean="0">
              <a:solidFill>
                <a:srgbClr val="FFFF00"/>
              </a:solidFill>
            </a:endParaRPr>
          </a:p>
        </p:txBody>
      </p:sp>
      <p:sp>
        <p:nvSpPr>
          <p:cNvPr id="28675" name="Rectangle 5"/>
          <p:cNvSpPr>
            <a:spLocks noChangeArrowheads="1"/>
          </p:cNvSpPr>
          <p:nvPr/>
        </p:nvSpPr>
        <p:spPr bwMode="auto">
          <a:xfrm>
            <a:off x="179388"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sp>
        <p:nvSpPr>
          <p:cNvPr id="28676" name="Rectangle 1"/>
          <p:cNvSpPr>
            <a:spLocks noChangeArrowheads="1"/>
          </p:cNvSpPr>
          <p:nvPr/>
        </p:nvSpPr>
        <p:spPr bwMode="auto">
          <a:xfrm>
            <a:off x="539750" y="1206500"/>
            <a:ext cx="8280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SA" sz="2400" b="1">
                <a:solidFill>
                  <a:srgbClr val="FF0000"/>
                </a:solidFill>
                <a:latin typeface="Times New Roman" pitchFamily="18" charset="0"/>
                <a:cs typeface="Times New Roman" pitchFamily="18" charset="0"/>
              </a:rPr>
              <a:t>أنواع الطابعات</a:t>
            </a:r>
            <a:r>
              <a:rPr lang="ar-SA" sz="1600" b="1">
                <a:latin typeface="Times New Roman" pitchFamily="18" charset="0"/>
                <a:cs typeface="Times New Roman" pitchFamily="18" charset="0"/>
              </a:rPr>
              <a:t> </a:t>
            </a:r>
            <a:endParaRPr lang="en-US" sz="1000" b="1"/>
          </a:p>
          <a:p>
            <a:pPr algn="r" rtl="1" eaLnBrk="0" hangingPunct="0"/>
            <a:r>
              <a:rPr lang="en-US" sz="1600" b="1">
                <a:latin typeface="Times New Roman" pitchFamily="18" charset="0"/>
                <a:cs typeface="Times New Roman" pitchFamily="18" charset="0"/>
              </a:rPr>
              <a:t/>
            </a:r>
            <a:br>
              <a:rPr lang="en-US" sz="1600" b="1">
                <a:latin typeface="Times New Roman" pitchFamily="18" charset="0"/>
                <a:cs typeface="Times New Roman" pitchFamily="18" charset="0"/>
              </a:rPr>
            </a:br>
            <a:r>
              <a:rPr lang="ar-SA" b="1" u="sng">
                <a:solidFill>
                  <a:srgbClr val="2E8B57"/>
                </a:solidFill>
                <a:latin typeface="Times New Roman" pitchFamily="18" charset="0"/>
                <a:cs typeface="Times New Roman" pitchFamily="18" charset="0"/>
              </a:rPr>
              <a:t>الطابعات الليزرية </a:t>
            </a:r>
            <a:r>
              <a:rPr lang="en-US" b="1" u="sng">
                <a:solidFill>
                  <a:srgbClr val="2E8B57"/>
                </a:solidFill>
                <a:latin typeface="Times New Roman" pitchFamily="18" charset="0"/>
                <a:cs typeface="Times New Roman" pitchFamily="18" charset="0"/>
              </a:rPr>
              <a:t> (Laser):</a:t>
            </a:r>
            <a:r>
              <a:rPr lang="en-US" b="1">
                <a:latin typeface="Times New Roman" pitchFamily="18" charset="0"/>
                <a:cs typeface="Times New Roman" pitchFamily="18" charset="0"/>
              </a:rPr>
              <a:t/>
            </a:r>
            <a:br>
              <a:rPr lang="en-US" b="1">
                <a:latin typeface="Times New Roman" pitchFamily="18" charset="0"/>
                <a:cs typeface="Times New Roman" pitchFamily="18" charset="0"/>
              </a:rPr>
            </a:br>
            <a:r>
              <a:rPr lang="ar-SA" b="1">
                <a:latin typeface="Times New Roman" pitchFamily="18" charset="0"/>
                <a:cs typeface="Times New Roman" pitchFamily="18" charset="0"/>
              </a:rPr>
              <a:t>هي اكثر الطابعات استعمالا في مجال الأعمال. يستعمل الليزر لرسم صورة مؤقتة على الورق باستخدام مادة دقيقة تسمى التونر. مما يؤدي الى انتاج صور عالية الجودة وبسرعة كبيرة. الطابعات الملونة تستعمل عدة انواع من التونر لاظهار الالوان. الطابعات الملونة تكون اغلى من الطابعات ذات اللونين الابيض و الاسود</a:t>
            </a:r>
            <a:r>
              <a:rPr lang="en-US" sz="1600" b="1">
                <a:latin typeface="Times New Roman" pitchFamily="18" charset="0"/>
                <a:cs typeface="Times New Roman" pitchFamily="18" charset="0"/>
              </a:rPr>
              <a:t>. </a:t>
            </a:r>
            <a:r>
              <a:rPr lang="ar-SA" sz="1600" b="1">
                <a:latin typeface="Times New Roman" pitchFamily="18" charset="0"/>
                <a:cs typeface="Times New Roman" pitchFamily="18" charset="0"/>
              </a:rPr>
              <a:t>ولكنها تنتج صور ذات دقة اعلى وبسرعة أكبر</a:t>
            </a:r>
            <a:r>
              <a:rPr lang="en-US" sz="1600" b="1">
                <a:latin typeface="Times New Roman" pitchFamily="18" charset="0"/>
                <a:cs typeface="Times New Roman" pitchFamily="18" charset="0"/>
              </a:rPr>
              <a:t>.</a:t>
            </a:r>
            <a:br>
              <a:rPr lang="en-US" sz="1600" b="1">
                <a:latin typeface="Times New Roman" pitchFamily="18" charset="0"/>
                <a:cs typeface="Times New Roman" pitchFamily="18" charset="0"/>
              </a:rPr>
            </a:br>
            <a:r>
              <a:rPr lang="en-US" sz="1600" b="1">
                <a:latin typeface="Times New Roman" pitchFamily="18" charset="0"/>
                <a:cs typeface="Times New Roman" pitchFamily="18" charset="0"/>
              </a:rPr>
              <a:t/>
            </a:r>
            <a:br>
              <a:rPr lang="en-US" sz="1600" b="1">
                <a:latin typeface="Times New Roman" pitchFamily="18" charset="0"/>
                <a:cs typeface="Times New Roman" pitchFamily="18" charset="0"/>
              </a:rPr>
            </a:br>
            <a:r>
              <a:rPr lang="ar-SA" sz="1600" b="1" u="sng">
                <a:solidFill>
                  <a:srgbClr val="2E8B57"/>
                </a:solidFill>
                <a:latin typeface="Times New Roman" pitchFamily="18" charset="0"/>
                <a:cs typeface="Times New Roman" pitchFamily="18" charset="0"/>
              </a:rPr>
              <a:t>الطابعات النافثة للحبر</a:t>
            </a:r>
            <a:r>
              <a:rPr lang="en-US" sz="1600" b="1" u="sng">
                <a:solidFill>
                  <a:srgbClr val="2E8B57"/>
                </a:solidFill>
                <a:latin typeface="Times New Roman" pitchFamily="18" charset="0"/>
                <a:cs typeface="Times New Roman" pitchFamily="18" charset="0"/>
              </a:rPr>
              <a:t> (Inkjet):</a:t>
            </a:r>
            <a:endParaRPr lang="en-US" sz="1600" b="1">
              <a:cs typeface="Times New Roman" pitchFamily="18" charset="0"/>
            </a:endParaRPr>
          </a:p>
          <a:p>
            <a:pPr algn="just" rtl="1" eaLnBrk="0" hangingPunct="0"/>
            <a:r>
              <a:rPr lang="ar-SA" sz="1600" b="1">
                <a:cs typeface="Times New Roman" pitchFamily="18" charset="0"/>
              </a:rPr>
              <a:t>ان الطابعات الليزرية اغلى من الطابعات النافثة للحبر، البديل الاقل كلفة هو ان تستعمل الطابعات الملونة النافثة للحبر،. تنفث هذه الطابعات الحبر على الورق بشكل معين لتنتج الصورة. تحتوي هذه الطابعات على علب صغيرة للحبر الملون والاسود. إن جودة الصورة المطبوعة باستخدام الطابعات النافثة للحبر تقارب جودة الصورة في الطابعات الليزرية، ولكن بشكل ابطأ</a:t>
            </a:r>
            <a:r>
              <a:rPr lang="en-US" sz="1600" b="1">
                <a:cs typeface="Times New Roman" pitchFamily="18" charset="0"/>
              </a:rPr>
              <a:t>. </a:t>
            </a:r>
            <a:endParaRPr lang="en-US" sz="2800" b="1"/>
          </a:p>
        </p:txBody>
      </p:sp>
      <p:sp>
        <p:nvSpPr>
          <p:cNvPr id="26629" name="Rectangle 2"/>
          <p:cNvSpPr>
            <a:spLocks noChangeArrowheads="1"/>
          </p:cNvSpPr>
          <p:nvPr/>
        </p:nvSpPr>
        <p:spPr bwMode="auto">
          <a:xfrm>
            <a:off x="323850" y="4622800"/>
            <a:ext cx="83518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eaLnBrk="0" hangingPunct="0"/>
            <a:r>
              <a:rPr lang="ar-SA" sz="1400" b="1" u="sng">
                <a:solidFill>
                  <a:srgbClr val="2E8B57"/>
                </a:solidFill>
                <a:latin typeface="Times New Roman" pitchFamily="18" charset="0"/>
                <a:cs typeface="Times New Roman" pitchFamily="18" charset="0"/>
              </a:rPr>
              <a:t>الطابعات النقطية</a:t>
            </a:r>
            <a:r>
              <a:rPr lang="en-US" sz="1400" b="1" u="sng">
                <a:solidFill>
                  <a:srgbClr val="2E8B57"/>
                </a:solidFill>
                <a:latin typeface="Times New Roman" pitchFamily="18" charset="0"/>
                <a:cs typeface="Times New Roman" pitchFamily="18" charset="0"/>
              </a:rPr>
              <a:t> (Dotmatrix):</a:t>
            </a:r>
            <a:endParaRPr lang="en-US" sz="1000" b="1"/>
          </a:p>
          <a:p>
            <a:pPr algn="just" eaLnBrk="0" hangingPunct="0"/>
            <a:r>
              <a:rPr lang="ar-SA" sz="1400" b="1">
                <a:latin typeface="Times New Roman" pitchFamily="18" charset="0"/>
                <a:cs typeface="Times New Roman" pitchFamily="18" charset="0"/>
              </a:rPr>
              <a:t>الطابعات النقطية هي مثال عن اقدم تقنية للطباعة ممكن ان تجدها في الاسواق</a:t>
            </a:r>
            <a:r>
              <a:rPr lang="en-US" sz="1400" b="1">
                <a:latin typeface="Times New Roman" pitchFamily="18" charset="0"/>
                <a:cs typeface="Times New Roman" pitchFamily="18" charset="0"/>
              </a:rPr>
              <a:t>. </a:t>
            </a:r>
            <a:r>
              <a:rPr lang="ar-SA" sz="1400" b="1">
                <a:latin typeface="Times New Roman" pitchFamily="18" charset="0"/>
                <a:cs typeface="Times New Roman" pitchFamily="18" charset="0"/>
              </a:rPr>
              <a:t>تنقل هذه الطابعات الحبر الى الورق عن طريق ضرب رؤوس موجودة على شريط على شكل الأحرف</a:t>
            </a:r>
            <a:r>
              <a:rPr lang="en-US" sz="1400" b="1">
                <a:latin typeface="Times New Roman" pitchFamily="18" charset="0"/>
                <a:cs typeface="Times New Roman" pitchFamily="18" charset="0"/>
              </a:rPr>
              <a:t>  </a:t>
            </a:r>
            <a:r>
              <a:rPr lang="ar-SA" sz="1400" b="1">
                <a:latin typeface="Times New Roman" pitchFamily="18" charset="0"/>
                <a:cs typeface="Times New Roman" pitchFamily="18" charset="0"/>
              </a:rPr>
              <a:t>مما يؤدي الى طباعتها على الورق. كلما كان عدد الرؤوس اكثر كلما كانت الصورة المطبوعة اكثر دقة، اي الطابعة ذات الـ 24 رأس تنتج صور أوضح من الصور المنتجة من طابعة ذات 9 رؤوس. تستعمل الطابعات النقطية عندما تكون الكمية المراد طباعتها كبيرة ولا تحتاج الى دقة عالية. تقاس سرعة هذه الطابعات بعدد الرموز المطبوعة في الثانية الواحدة. لسوء الحظ، تولد الطابعات النقطية ضجيج عالي ولا تعطي الدقة المطلوبة وخاصة عند طباعة الصور.بعض مجالات استخدامها، طباعة تقارير الدرجات او البيانات المصرفية</a:t>
            </a:r>
            <a:r>
              <a:rPr lang="en-US" sz="1400" b="1">
                <a:latin typeface="Times New Roman" pitchFamily="18" charset="0"/>
                <a:cs typeface="Times New Roman" pitchFamily="18" charset="0"/>
              </a:rPr>
              <a:t>. </a:t>
            </a:r>
            <a:r>
              <a:rPr lang="ar-SA" sz="1400" b="1">
                <a:latin typeface="Times New Roman" pitchFamily="18" charset="0"/>
                <a:cs typeface="Times New Roman" pitchFamily="18" charset="0"/>
              </a:rPr>
              <a:t>كما انها النوع الوحيد الذي يمكنه الطباعة على نماذج متعددة الأجزاء، وبالتالي ما زالت تستخدم في البنوك</a:t>
            </a:r>
            <a:r>
              <a:rPr lang="en-US" sz="1400" b="1">
                <a:latin typeface="Times New Roman" pitchFamily="18" charset="0"/>
                <a:cs typeface="Times New Roman" pitchFamily="18" charset="0"/>
              </a:rPr>
              <a:t>.</a:t>
            </a:r>
            <a:br>
              <a:rPr lang="en-US" sz="1400" b="1">
                <a:latin typeface="Times New Roman" pitchFamily="18" charset="0"/>
                <a:cs typeface="Times New Roman" pitchFamily="18" charset="0"/>
              </a:rPr>
            </a:br>
            <a:r>
              <a:rPr lang="en-US" sz="1400" b="1">
                <a:latin typeface="Times New Roman" pitchFamily="18" charset="0"/>
                <a:cs typeface="Times New Roman" pitchFamily="18" charset="0"/>
              </a:rPr>
              <a:t/>
            </a:r>
            <a:br>
              <a:rPr lang="en-US" sz="1400" b="1">
                <a:latin typeface="Times New Roman" pitchFamily="18" charset="0"/>
                <a:cs typeface="Times New Roman" pitchFamily="18" charset="0"/>
              </a:rPr>
            </a:br>
            <a:endParaRPr lang="en-US" sz="2400" b="1"/>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9">
                                            <p:txEl>
                                              <p:pRg st="1" end="1"/>
                                            </p:txEl>
                                          </p:spTgt>
                                        </p:tgtEl>
                                        <p:attrNameLst>
                                          <p:attrName>style.visibility</p:attrName>
                                        </p:attrNameLst>
                                      </p:cBhvr>
                                      <p:to>
                                        <p:strVal val="visible"/>
                                      </p:to>
                                    </p:set>
                                    <p:anim calcmode="lin" valueType="num">
                                      <p:cBhvr additive="base">
                                        <p:cTn id="13" dur="500" fill="hold"/>
                                        <p:tgtEl>
                                          <p:spTgt spid="266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a:xfrm>
            <a:off x="2051050" y="-315913"/>
            <a:ext cx="7273925" cy="1944688"/>
          </a:xfrm>
        </p:spPr>
        <p:txBody>
          <a:bodyPr/>
          <a:lstStyle/>
          <a:p>
            <a:pPr algn="ctr" rtl="1"/>
            <a:r>
              <a:rPr lang="ar-SA" sz="4800" b="1" smtClean="0">
                <a:solidFill>
                  <a:srgbClr val="FFFF00"/>
                </a:solidFill>
              </a:rPr>
              <a:t>وحدات أو أجهزة الإخراج </a:t>
            </a:r>
            <a:endParaRPr lang="en-US" sz="4800" smtClean="0">
              <a:solidFill>
                <a:srgbClr val="FFFF00"/>
              </a:solidFill>
            </a:endParaRPr>
          </a:p>
        </p:txBody>
      </p:sp>
      <p:sp>
        <p:nvSpPr>
          <p:cNvPr id="29699" name="Rectangle 5"/>
          <p:cNvSpPr>
            <a:spLocks noChangeArrowheads="1"/>
          </p:cNvSpPr>
          <p:nvPr/>
        </p:nvSpPr>
        <p:spPr bwMode="auto">
          <a:xfrm>
            <a:off x="179388"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sp>
        <p:nvSpPr>
          <p:cNvPr id="29700" name="Rectangle 1"/>
          <p:cNvSpPr>
            <a:spLocks noChangeArrowheads="1"/>
          </p:cNvSpPr>
          <p:nvPr/>
        </p:nvSpPr>
        <p:spPr bwMode="auto">
          <a:xfrm>
            <a:off x="179388" y="1247775"/>
            <a:ext cx="8713787"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IQ" sz="2400" b="1">
                <a:solidFill>
                  <a:srgbClr val="FF0000"/>
                </a:solidFill>
                <a:latin typeface="Times New Roman" pitchFamily="18" charset="0"/>
                <a:cs typeface="Times New Roman" pitchFamily="18" charset="0"/>
              </a:rPr>
              <a:t>3</a:t>
            </a:r>
            <a:r>
              <a:rPr lang="ar-SA" sz="2400" b="1">
                <a:solidFill>
                  <a:srgbClr val="FF0000"/>
                </a:solidFill>
                <a:latin typeface="Times New Roman" pitchFamily="18" charset="0"/>
                <a:cs typeface="Times New Roman" pitchFamily="18" charset="0"/>
              </a:rPr>
              <a:t>- الراسمات  </a:t>
            </a:r>
            <a:r>
              <a:rPr lang="en-US" sz="2400" b="1">
                <a:solidFill>
                  <a:srgbClr val="FF0000"/>
                </a:solidFill>
                <a:latin typeface="Times New Roman" pitchFamily="18" charset="0"/>
                <a:cs typeface="Times New Roman" pitchFamily="18" charset="0"/>
              </a:rPr>
              <a:t>Plotters</a:t>
            </a:r>
            <a:r>
              <a:rPr lang="en-US" b="1">
                <a:latin typeface="Times New Roman" pitchFamily="18" charset="0"/>
                <a:cs typeface="Times New Roman" pitchFamily="18" charset="0"/>
              </a:rPr>
              <a:t/>
            </a:r>
            <a:br>
              <a:rPr lang="en-US" b="1">
                <a:latin typeface="Times New Roman" pitchFamily="18" charset="0"/>
                <a:cs typeface="Times New Roman" pitchFamily="18" charset="0"/>
              </a:rPr>
            </a:br>
            <a:r>
              <a:rPr lang="en-US" b="1">
                <a:latin typeface="Times New Roman" pitchFamily="18" charset="0"/>
                <a:cs typeface="Times New Roman" pitchFamily="18" charset="0"/>
              </a:rPr>
              <a:t/>
            </a:r>
            <a:br>
              <a:rPr lang="en-US" b="1">
                <a:latin typeface="Times New Roman" pitchFamily="18" charset="0"/>
                <a:cs typeface="Times New Roman" pitchFamily="18" charset="0"/>
              </a:rPr>
            </a:br>
            <a:r>
              <a:rPr lang="ar-SA" sz="2400" b="1">
                <a:latin typeface="Times New Roman" pitchFamily="18" charset="0"/>
                <a:cs typeface="Times New Roman" pitchFamily="18" charset="0"/>
              </a:rPr>
              <a:t>جهاز الراسمة أو جهاز الرسم البياني يشبه الطابعة إلا أنه كبير الحجم بشكل يؤهله الطباعة على ورق بأحجام كبيرة وهو يستخدم لرسم الخرائط والتصميمات الهندسية الكبيرة والمخططات العامة مثل مخططات المدن أو المصانع أو المواقع وغيرها ويتميز هذا الجهاز بكونه يرسم بدقة رسم متناهية وبمقاييس رسم هندسية حيث يتحكم في عدة أقلام ذات آل منها ذو سمك خط معين لتحديد مقاييس الرسم بشكل دقيق</a:t>
            </a:r>
            <a:r>
              <a:rPr lang="en-US" sz="2400" b="1">
                <a:latin typeface="Times New Roman" pitchFamily="18" charset="0"/>
                <a:cs typeface="Times New Roman" pitchFamily="18" charset="0"/>
              </a:rPr>
              <a:t> .</a:t>
            </a:r>
            <a:r>
              <a:rPr lang="en-US" b="1">
                <a:latin typeface="Times New Roman" pitchFamily="18" charset="0"/>
                <a:cs typeface="Times New Roman" pitchFamily="18" charset="0"/>
              </a:rPr>
              <a:t/>
            </a:r>
            <a:br>
              <a:rPr lang="en-US" b="1">
                <a:latin typeface="Times New Roman" pitchFamily="18" charset="0"/>
                <a:cs typeface="Times New Roman" pitchFamily="18" charset="0"/>
              </a:rPr>
            </a:br>
            <a:r>
              <a:rPr lang="en-US" b="1">
                <a:latin typeface="Times New Roman" pitchFamily="18" charset="0"/>
                <a:cs typeface="Times New Roman" pitchFamily="18" charset="0"/>
              </a:rPr>
              <a:t/>
            </a:r>
            <a:br>
              <a:rPr lang="en-US" b="1">
                <a:latin typeface="Times New Roman" pitchFamily="18" charset="0"/>
                <a:cs typeface="Times New Roman" pitchFamily="18" charset="0"/>
              </a:rPr>
            </a:br>
            <a:endParaRPr lang="en-US" sz="3200" b="1"/>
          </a:p>
        </p:txBody>
      </p:sp>
      <p:pic>
        <p:nvPicPr>
          <p:cNvPr id="29701" name="Picture 5" descr="C:\Users\hp\Desktop\42-039-039-contour-cutting-plotter-with-flo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860800"/>
            <a:ext cx="76327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وان 1"/>
          <p:cNvSpPr>
            <a:spLocks noGrp="1"/>
          </p:cNvSpPr>
          <p:nvPr>
            <p:ph type="title"/>
          </p:nvPr>
        </p:nvSpPr>
        <p:spPr>
          <a:xfrm>
            <a:off x="2051050" y="-315913"/>
            <a:ext cx="7273925" cy="1944688"/>
          </a:xfrm>
        </p:spPr>
        <p:txBody>
          <a:bodyPr/>
          <a:lstStyle/>
          <a:p>
            <a:pPr algn="ctr" rtl="1"/>
            <a:r>
              <a:rPr lang="ar-SA" sz="4800" b="1" smtClean="0">
                <a:solidFill>
                  <a:srgbClr val="FFFF00"/>
                </a:solidFill>
              </a:rPr>
              <a:t>وحدات أو أجهزة الإخراج </a:t>
            </a:r>
            <a:endParaRPr lang="en-US" sz="4800" smtClean="0">
              <a:solidFill>
                <a:srgbClr val="FFFF00"/>
              </a:solidFill>
            </a:endParaRPr>
          </a:p>
        </p:txBody>
      </p:sp>
      <p:sp>
        <p:nvSpPr>
          <p:cNvPr id="30723" name="Rectangle 5"/>
          <p:cNvSpPr>
            <a:spLocks noChangeArrowheads="1"/>
          </p:cNvSpPr>
          <p:nvPr/>
        </p:nvSpPr>
        <p:spPr bwMode="auto">
          <a:xfrm>
            <a:off x="179388"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sp>
        <p:nvSpPr>
          <p:cNvPr id="30724" name="Rectangle 1"/>
          <p:cNvSpPr>
            <a:spLocks noChangeArrowheads="1"/>
          </p:cNvSpPr>
          <p:nvPr/>
        </p:nvSpPr>
        <p:spPr bwMode="auto">
          <a:xfrm>
            <a:off x="179388" y="1341438"/>
            <a:ext cx="87137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IQ" sz="2400" b="1">
                <a:solidFill>
                  <a:srgbClr val="FF0000"/>
                </a:solidFill>
              </a:rPr>
              <a:t>4</a:t>
            </a:r>
            <a:r>
              <a:rPr lang="ar-SA" sz="2400" b="1">
                <a:solidFill>
                  <a:srgbClr val="FF0000"/>
                </a:solidFill>
              </a:rPr>
              <a:t>- أجهزة العرض الضوئية  </a:t>
            </a:r>
            <a:r>
              <a:rPr lang="en-US" sz="2400" b="1">
                <a:solidFill>
                  <a:srgbClr val="FF0000"/>
                </a:solidFill>
              </a:rPr>
              <a:t>Data Show, Overhead, Projectors</a:t>
            </a:r>
            <a:r>
              <a:rPr lang="en-US" sz="2400" b="1"/>
              <a:t/>
            </a:r>
            <a:br>
              <a:rPr lang="en-US" sz="2400" b="1"/>
            </a:br>
            <a:r>
              <a:rPr lang="ar-SA" sz="2400" b="1"/>
              <a:t>يربط هذا الجهاز الى الكمبيوتر لتقديم العروض عل مساحة كبيرة لمجموعة من الناس. وهي تستعمل مع برامج العروض التقديمية، مثل مايكروسوفت باوربوينت. يمكن استعمالها في المجالات التعليمية والمبيعات وغيرها. يجب الانتباه الى ميزتين هما: الدقة (كلما ازدات الدقة كلما حصلت على صورة اوضح و العامل الثاني هو سطوع الجهاز (كلما كان سطوع اضاءة الجهاز اكبر كلما كان ذلك افضل). ومن العوامل الاخرى التي يجب الانتباه لها هي هدوء الجهاز أو حجم الضجيج الذي يصدره</a:t>
            </a:r>
            <a:r>
              <a:rPr lang="en-US" sz="2400" b="1"/>
              <a:t>. </a:t>
            </a:r>
            <a:br>
              <a:rPr lang="en-US" sz="2400" b="1"/>
            </a:br>
            <a:r>
              <a:rPr lang="en-US" sz="2400" b="1"/>
              <a:t/>
            </a:r>
            <a:br>
              <a:rPr lang="en-US" sz="2400" b="1"/>
            </a:br>
            <a:endParaRPr lang="en-US" sz="3200" b="1"/>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a:xfrm>
            <a:off x="2051050" y="-315913"/>
            <a:ext cx="7273925" cy="1944688"/>
          </a:xfrm>
        </p:spPr>
        <p:txBody>
          <a:bodyPr/>
          <a:lstStyle/>
          <a:p>
            <a:pPr algn="ctr" rtl="1"/>
            <a:r>
              <a:rPr lang="ar-SA" sz="4800" b="1" smtClean="0">
                <a:solidFill>
                  <a:srgbClr val="FFFF00"/>
                </a:solidFill>
              </a:rPr>
              <a:t>وحدات أو أجهزة الإخراج </a:t>
            </a:r>
            <a:endParaRPr lang="en-US" sz="4800" smtClean="0">
              <a:solidFill>
                <a:srgbClr val="FFFF00"/>
              </a:solidFill>
            </a:endParaRPr>
          </a:p>
        </p:txBody>
      </p:sp>
      <p:sp>
        <p:nvSpPr>
          <p:cNvPr id="31747" name="Rectangle 5"/>
          <p:cNvSpPr>
            <a:spLocks noChangeArrowheads="1"/>
          </p:cNvSpPr>
          <p:nvPr/>
        </p:nvSpPr>
        <p:spPr bwMode="auto">
          <a:xfrm>
            <a:off x="179388"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IQ"/>
          </a:p>
        </p:txBody>
      </p:sp>
      <p:sp>
        <p:nvSpPr>
          <p:cNvPr id="31748" name="Rectangle 1"/>
          <p:cNvSpPr>
            <a:spLocks noChangeArrowheads="1"/>
          </p:cNvSpPr>
          <p:nvPr/>
        </p:nvSpPr>
        <p:spPr bwMode="auto">
          <a:xfrm>
            <a:off x="179388" y="1576388"/>
            <a:ext cx="8713787"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a:r>
              <a:rPr lang="ar-SA" sz="3200" b="1">
                <a:solidFill>
                  <a:srgbClr val="FF0000"/>
                </a:solidFill>
              </a:rPr>
              <a:t>5- مكبرات الصوت </a:t>
            </a:r>
            <a:r>
              <a:rPr lang="en-US" sz="3200" b="1">
                <a:solidFill>
                  <a:srgbClr val="FF0000"/>
                </a:solidFill>
              </a:rPr>
              <a:t>Speakers</a:t>
            </a:r>
            <a:r>
              <a:rPr lang="ar-SA" sz="3200" b="1">
                <a:solidFill>
                  <a:srgbClr val="FF0000"/>
                </a:solidFill>
              </a:rPr>
              <a:t>  </a:t>
            </a:r>
            <a:endParaRPr lang="en-US" sz="3200" b="1">
              <a:solidFill>
                <a:srgbClr val="FF0000"/>
              </a:solidFill>
            </a:endParaRPr>
          </a:p>
          <a:p>
            <a:pPr algn="r" rtl="1"/>
            <a:r>
              <a:rPr lang="ar-SA" sz="2400" b="1"/>
              <a:t>مكبرات الصوت هي أجهزة تنقل الصوت من داخل الكمبيوتر وتضخمه و تكبره حتى نسمعه بشكل واضح وهذه الأجهزة هي مثل مكبرات الصوت المستخدمة مع الراديو و المسجلات و أجهزة العرض المرئي</a:t>
            </a:r>
            <a:r>
              <a:rPr lang="en-US" sz="2400" b="1"/>
              <a:t>. </a:t>
            </a:r>
            <a:r>
              <a:rPr lang="ar-SA" sz="2400" b="1"/>
              <a:t>بدون مكبرات الصوت، تبقى الاصوات محصورة ضمن الجهاز. تستعمل هذه المكبرات لإظهار المؤثرات الصوتية المتوافرة في البرامج الحديثة، وخاصة الالعاب</a:t>
            </a:r>
            <a:r>
              <a:rPr lang="en-US" sz="2400" b="1"/>
              <a:t>. </a:t>
            </a:r>
            <a:r>
              <a:rPr lang="ar-SA" sz="2400" b="1"/>
              <a:t>بشكل عام جودة مكبرات الصوت لا تلعب دور اساسي في تحديد جودة جهاز الكمبيوتر</a:t>
            </a:r>
            <a:r>
              <a:rPr lang="en-US" sz="2400" b="1"/>
              <a:t>.</a:t>
            </a:r>
          </a:p>
        </p:txBody>
      </p:sp>
      <p:pic>
        <p:nvPicPr>
          <p:cNvPr id="31749" name="Picture 11" descr="http://pentium.intel.com/intel/educate/pcdads/gifts/images/speak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149725"/>
            <a:ext cx="5761038" cy="2452688"/>
          </a:xfrm>
          <a:prstGeom prst="rect">
            <a:avLst/>
          </a:prstGeom>
          <a:solidFill>
            <a:srgbClr val="0000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Rot="1" noChangeArrowheads="1"/>
          </p:cNvSpPr>
          <p:nvPr>
            <p:ph type="body" idx="4294967295"/>
          </p:nvPr>
        </p:nvSpPr>
        <p:spPr>
          <a:xfrm>
            <a:off x="684213" y="1628775"/>
            <a:ext cx="8229600" cy="4824413"/>
          </a:xfrm>
        </p:spPr>
        <p:txBody>
          <a:bodyPr anchor="ctr"/>
          <a:lstStyle/>
          <a:p>
            <a:pPr algn="just" rtl="1">
              <a:defRPr/>
            </a:pPr>
            <a:r>
              <a:rPr lang="ar-SA" b="1" dirty="0" smtClean="0"/>
              <a:t>وحدات الإدخال هي عبارة عن أجهزة أو وسائل تستخدم لإدخال البيانات إلى الكمبيوتر</a:t>
            </a:r>
            <a:r>
              <a:rPr lang="ar-IQ" b="1" dirty="0" smtClean="0"/>
              <a:t> فهي حلقة الوصل بين الحاسب وبين المستخدمين </a:t>
            </a:r>
            <a:r>
              <a:rPr lang="ar-SA" b="1" dirty="0" smtClean="0"/>
              <a:t>لكي يتم معالجتها او خزنها كما هي في وحدات التخزين وبما أن البيانات هي أي شيء يمكن التعبير عنه فإن هذا يعني أن وسائل الإدخال ستكون متعددة و متجددة دوماً حتى يمكن إدخال كل ما نود إدخاله للحاسوب</a:t>
            </a:r>
            <a:r>
              <a:rPr lang="ar-IQ" b="1" dirty="0" smtClean="0"/>
              <a:t> </a:t>
            </a:r>
            <a:r>
              <a:rPr lang="ar-IQ" b="1" dirty="0" err="1" smtClean="0"/>
              <a:t>.</a:t>
            </a:r>
            <a:r>
              <a:rPr lang="ar-SA" b="1" dirty="0" smtClean="0"/>
              <a:t>من أشهر وسائل إدخال البيانات للحاسوب ما يلي</a:t>
            </a:r>
            <a:r>
              <a:rPr lang="en-US" b="1" dirty="0" smtClean="0"/>
              <a:t> :</a:t>
            </a:r>
          </a:p>
          <a:p>
            <a:pPr algn="just" rtl="1" eaLnBrk="1" hangingPunct="1">
              <a:buFont typeface="Wingdings" pitchFamily="2" charset="2"/>
              <a:buNone/>
              <a:defRPr/>
            </a:pPr>
            <a:endParaRPr lang="en-US" b="1" dirty="0" smtClean="0">
              <a:solidFill>
                <a:srgbClr val="002060"/>
              </a:solidFill>
              <a:effectLst>
                <a:outerShdw blurRad="38100" dist="38100" dir="2700000" algn="tl">
                  <a:srgbClr val="C0C0C0"/>
                </a:outerShdw>
              </a:effectLst>
            </a:endParaRPr>
          </a:p>
        </p:txBody>
      </p:sp>
      <p:sp>
        <p:nvSpPr>
          <p:cNvPr id="41988" name="Rectangle 4"/>
          <p:cNvSpPr>
            <a:spLocks noGrp="1" noRot="1" noChangeArrowheads="1"/>
          </p:cNvSpPr>
          <p:nvPr>
            <p:ph type="title" idx="4294967295"/>
          </p:nvPr>
        </p:nvSpPr>
        <p:spPr>
          <a:xfrm>
            <a:off x="3132138" y="188913"/>
            <a:ext cx="6324600" cy="895350"/>
          </a:xfrm>
        </p:spPr>
        <p:txBody>
          <a:bodyPr/>
          <a:lstStyle/>
          <a:p>
            <a:pPr algn="l" eaLnBrk="1" hangingPunct="1">
              <a:defRPr/>
            </a:pPr>
            <a:r>
              <a:rPr lang="en-US" sz="2800" b="1" dirty="0" smtClean="0">
                <a:solidFill>
                  <a:srgbClr val="FFFF00"/>
                </a:solidFill>
              </a:rPr>
              <a:t>Input Units </a:t>
            </a:r>
            <a:r>
              <a:rPr lang="ar-SA" sz="2800" b="1" dirty="0" smtClean="0">
                <a:solidFill>
                  <a:srgbClr val="FFFF00"/>
                </a:solidFill>
              </a:rPr>
              <a:t>وحدات أو أجهزة الإدخال </a:t>
            </a:r>
            <a:r>
              <a:rPr lang="en-US" sz="2800" dirty="0" smtClean="0">
                <a:solidFill>
                  <a:srgbClr val="FFFF00"/>
                </a:solidFill>
              </a:rPr>
              <a:t/>
            </a:r>
            <a:br>
              <a:rPr lang="en-US" sz="2800" dirty="0" smtClean="0">
                <a:solidFill>
                  <a:srgbClr val="FFFF00"/>
                </a:solidFill>
              </a:rPr>
            </a:br>
            <a:r>
              <a:rPr lang="ar-IQ" sz="2800" dirty="0" smtClean="0">
                <a:solidFill>
                  <a:srgbClr val="FFFF00"/>
                </a:solidFill>
                <a:effectLst>
                  <a:outerShdw blurRad="38100" dist="38100" dir="2700000" algn="tl">
                    <a:srgbClr val="C0C0C0"/>
                  </a:outerShdw>
                </a:effectLst>
              </a:rPr>
              <a:t> </a:t>
            </a:r>
            <a:endParaRPr lang="en-US" sz="2800" dirty="0" smtClean="0">
              <a:solidFill>
                <a:srgbClr val="FFFF00"/>
              </a:solidFill>
              <a:effectLst>
                <a:outerShdw blurRad="38100" dist="38100" dir="2700000" algn="tl">
                  <a:srgbClr val="C0C0C0"/>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ln>
            <a:miter lim="800000"/>
            <a:headEnd/>
            <a:tailEnd/>
          </a:ln>
        </p:spPr>
        <p:txBody>
          <a:bodyPr/>
          <a:lstStyle/>
          <a:p>
            <a:pPr algn="ctr">
              <a:defRPr/>
            </a:pPr>
            <a:r>
              <a:rPr lang="fr-CA" b="1"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Any</a:t>
            </a:r>
            <a:r>
              <a:rPr lang="fr-CA"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Question !!</a:t>
            </a:r>
            <a:endParaRPr lang="ar-IQ" dirty="0">
              <a:solidFill>
                <a:srgbClr val="FFFF00"/>
              </a:solidFill>
            </a:endParaRPr>
          </a:p>
        </p:txBody>
      </p:sp>
      <p:pic>
        <p:nvPicPr>
          <p:cNvPr id="4"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84313"/>
            <a:ext cx="5940425" cy="51847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s://encrypted-tbn2.gstatic.com/images?q=tbn:ANd9GcTHVv5YD362KHFckrowosLnMa7qJ40QNc0SjLazES3LNkj7Nxg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2525"/>
            <a:ext cx="9144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6" descr="data:image/jpeg;base64,/9j/4AAQSkZJRgABAQAAAQABAAD/2wCEAAkGBxASEBQQEBQQDw8PFA8PFw8NDw8QDxIUFBQWFxUWFBQYHCggGRolHBYUITEhJSkrLi4vFx8zODUsNygtLisBCgoKDg0OGhAQGiwkICQvLCwsLCwsLCwsLC8sLCwsLCwsLCwsLCwsLCwsLCwsLCwsLCwsLCwsLCwsLCwsLCwsLP/AABEIAPsAyQMBEQACEQEDEQH/xAAcAAEAAQUBAQAAAAAAAAAAAAAAAgEDBQYHBAj/xABIEAACAQMABgUHBwkHBQEAAAAAAQIDBBEFBhIhMUETUWFxgQciMlKRobEUQkNicnPBIyQlM5KistHwNDVTdILh8VRjg7PCFv/EABoBAQADAQEBAAAAAAAAAAAAAAADBAUBAgb/xAArEQEAAgIBAwIFBAMBAAAAAAAAAQIDEQQSITEzQQUTIlGBMkJhcRRSkSP/2gAMAwEAAhEDEQA/AO4gAAAAAAAAAAAAAAAAAAAAAAAAAAAAAAAAAAAAAAABCpUUVmTUV1yaSERM+HJmI8sfX1gs4elXop9XSRb9xPXi5reKz/xBblYa+bR/15//ANZYf9RS/e/ke/8AB5H+kvH+dx/94emhp60n6Nei+zpIp+8jtxs1fNZSV5OG3i0PbTrwl6Moy+zJMimsx5hLFonxK6cegAAAAAAAAAAAAAAAAAAAAGD09rRbWu6cturyo098/HlHxLWDh5c3eI7fdV5HMxYe0z3+zQdK6+XdV4pYt4dUMSn4yf4I2MPwzDT9X1Sx83xLNf8AT9MNbubqpUe1UnOo3zqScviX6VrSNVjShe1rzu07eWrcRjx49SO2vEEY5nw8s9IP5qx37yGc0+yWMMe6zO5m+L9iwePmW+6T5VfsgqsuUpLuk18DzNpl2KxHh6qGl7qHoV68Ps1qmPZkitjpbzCWuS9fEsvY6+aSpP8AXuovVrQhNe3GfeQ24mG3tpLXl5q++24aD8qlOTUbul0X/dotzh4x4rwyVMnAmO9J2uY+fE9rw6DYX9KtBVKM4VacuEoNNFC1ZrOphfreto3EvSeXoAAAAAAAAAAAAAAA57rnrw4uVvaPzlmM66+a+cYdvaa/C4G/ry/iGRzOfr6MU/3Lnkqjbbbbby228tt9bNqO3aGLPfvKLnjiJnRrbxV7tvdHcushtkn2T0xx7vLkiSgAAAAoAAyOg9OXFpU6ShNxfzoPfTmuqUfx4kWXFXJGrQkx5bY53V23VDWujf08x8ytBLbot749seuL6zFz8e2Ke/hs8fPGWP5bCQLAAAAAAAAAAAAAGieUfWd0o/JKDxVqRzOS4wg+S7X8DT4HF6p+Zbx7Mzn8rpj5dfPu5bk3NsRXaGzTx1621u5IhtbaaldLJ4ewAAAAAKAAAderRmkKtvVjXoy2KlN5T5Nc1Jc0+o8XpF6zWXql5paLQ79qxp2neW8a8NzfmzhzhNcUzBzYpxW6ZbuHLGSvVDLkSUAAAAAAAAAAMbp/SsbW3qV5fMW6PrSe6MV4kuHFOS8VhFmyRjpNpcGu7qdWpKrUe1OpJybfWz6alYrEVjw+atabTNp8rOT08aWq8+R4tOnulfd5yNKAAAAAAAAUAAA62zybaedrdqnJ4o3LVOWXujL5kva8eJT5mHrpuPMLXEy9F9T4l3MxW0AAAAAAAAAAHJ/KvphzrQtIvzKKVSeOdSS3LwXxNj4di1Wbz7sb4jl3aKR7NDTNNm6HI5Mu628z3niUkKYOOgADI6D0JcXdTo7eDk/nTe6EF1yly7uJHly0xxuyTHitknVXUNCeTC1ppSuXK5qc1lwpLuit78WZeTnXt+ns08fBpX9Xd6NafJvZ3VDYoxVpWgnsVaGYrPVNL0o+8gjkZN95WPkU1qIh8/6b0ZdWdeVvX24Vaf1pbMk+EovnFlqt5mNxKrbHEdphbttJTi/O89exk9M9o890F8FZ8dmXo1ozWY71713lut4tG4U7Ums6lM9vIAz1bn1nNOvojVPSXymzo1uMpwSl9uPmy96Z8/mp0ZJq38N+vHEsuRJQAAAAAAAC3cVlCMpy3RhGUm+xLLERudOTOo2+dNI3sq1apXlvdWcp+17l4LCPpqVilYrHs+avab2m0+7z7R728aQmzky9VhA8vQwKAZLV/Q1S7uI0KXGW+UnwhBYzJ/1xI82WMdOqUmLHOS3TDvegtDUbSjGjRjiMeMnjanLnKT5tmBkyWyW6rN3HjrjrqrInhIAaL5WdVY3lm60I/nVqnODXGcd23T7cpZXaiXFfpn+EWWnVDhL1cvdna+TXOzxz0NTHwLnVXflU6bfZ46FSVOXNNbnGSafiuTJaW6Z3CPJSLRqWbhNNJrgy9E7jbPmNTqUj0AHYPI5dOVnUpv6Ks8d00n8cmPz66yRP3hrcC26TH2lv5RXgAAAAAAADWvKJdulo6u452pxVJYzlbbw37MlniV3lhW5dtYp04Qmb22Erk64ozjsKHHQCjA7V5LtBK3tFWkvyt1io21vUPmR/HxMXm5uvJ0x4hs8PF0U6p8y3QprgB5tI3kKNOVWfowXi3ySA0eppSpXntTeFygn5sf8AcDJWtVIDD63arW99Te6NO5ivMrpJPPqz9aL9xLjyTWUWTHFocdtYTpynRqJxnTk04vimnho2MFuzIz11L1FhXDo6d5E5/wBrj1fJ5e3pF+Bl/EY/T+Wj8Pnvb8Ooma0wAAAAAAACM4JrDSafJrKA1vTGoejrjLlS6Gb+ktX0MvYtz8UTV5GSviUN8GO3mGj6Z8lFzDfZ3FOsl9HeRcJv/wAkFj3FmnPv+5XtwKT4aVpXRF7av86tq9OK+lhB1aP7ceHjguY+ZSypk4d6+O7w0q8Jb4yjLuaLMXrPiVW1LV8wnk9PL26EsHcXNGgvpakIv7OfO92SPLfopNnvHXrvFX0fTpqKUVuUUkkuSSwj52Z3O30MRpIOgGneUi4caVGHKdRt/wClbviBqtncAZOleAXo3oHMtcopaSqSj9JCnN9+yk37jV4U/SyubH1McmX1BU6Om+ROO+7f+XX/ALDN+Iz+n8tH4f5t+HUjMaYAAAAAAAAAAAKSWd3HsfADAaT1L0bcNyq2tBzfGpCCp1P24YZ6re1fEvNqxby1288k1o99GtcUfqylGtBftLa/eLVOdlr57qt+Fjt47K6peT6pZ3iuJ1adanCE1HZjKM1KWEm08rGM8+Z6z8z5mPp1qXnBw5x5Ore4dBKK8AANZ1+0ZKta7VNOVSg1USS3tcJJeG/wA5jb3QHqjeAXY3vaBpWn6u1ezl9WC7sQRrcOPohk8yd2lYLyiqgOr+Ralijcz9apTj7I5/8Aoy/iE/VVqfD4+mzpJntAAAAAAAAAAAAAAAAAAPHpHSEKMcy3yfCC4v8A2A1XSOsdz8xxpr6scv2sDXLvTt/ndXqLu2cfADWL1y2nOTW1J7TwlFexbhHcl5aNy5YUU5Z6uB21ZrOpcraLRuF2+vo0I+c1Kq1ugt+O2RLhwzef4RZc0Uj+Ws2+XJyby3ltvnk18cRHaGRltM+XqJ0CqA7V5JLbZ0ep/wCLVqz8E9lfwsx+dO8uvs2ODGsW/u3YprgAAAAAAAAAAAAAAAAxuktJqHmwxKfuj3gaZpjS8YZlOW3N82wNYqaZc3kC1UvMgeRVI5cpcF18+wROiYXNHUEo1NhYajNxT5PDaPfV1X3Z46emmq+zSKk3J7Um23vbfFmzqI8Mfcz5ei2jhd5NTwhvPdeR6eEkm9yWW9yS5vkgPo3V3R/ye1o0P8OnGL+1jMve2fP5bdd5l9Bhp0UiGSI0gAAAAAAAAAAAAAABjNYb50aDqLrjHPq55gaPpXSr6LahzeG+/mBpN7WcsuTz3geeDAyeitFVa+1JYp0KScqlxUyqUEuO/m+xHYiZnUOTMRG5a/UvFKtiLbpZxDa3PHJtdbL+XixXFuPMKOLlTbLqfEto0L6XY0Z6+0W8ttitOl6k5R8E3j3YNvHPVESxckdMzC+kWIVRHRtnk20K7m+jJrNK2xWllbm16Efbv/0lXl5ejHP3nstcTH15P4ju7qjFbQAAAAAAAAAAAAAAAAsXlrGrTlTmswmnFrvA5hc2ToVp2tbfF+jL1ovhJdv8gMBf6LcJOLfc+tdYHkdrgD2az6frVralaUKapW9OMduNPGak1zfZz7y7xLYqzu091Ll0y2jVY7NJq5i96cWutNGh1VtHlQitqz3huer9wpxjPrXvXExctOi8w2cd+usSxGtFuo3c5L6VQn+7h+9Grwp3jZXMjWRjEXFSUoRbaSTbbSSW9tvgkhtx3zUTV9WdpGEl+WqflKj+s+Ee5LcYfJzfNvM+zd42H5dNe7YyunAAAAAAAAAAAAAAAAADSfKHbqXRTylJbUVvWc8Vu6uJ3Uubhr1vi4p7Et1WG7fx7jjqzU1dqvg49zbQGOu9GVqOXKGYre3B7SS62B5fyNRYkoyT60mdi0x4lyaxPmErLRvRt9A4qMnnZk3hPs6j1e838vNKRSNQ8Gn9GXbl0s4KcEkk6L20l2riuJo8TJjrXpie/wDLN5ePJNuqY7fwwSZoKLpfkr1T2pK/rx82OehhJcXvTqNdXV7TO5nI1Hy6/locPj7+u34dXMxpgAAAAAAAAAAAAAAACjA4LrlrJe/LbmkrisqVOtUhGEZuEVFPcvNwbGDHToidQx8+S/XMbarVuajltqctv13JuXtZLekWjWkVLTW3VtlNGaz1ITXTea9yVaC3f61/IzcvFmveGlj5UW7S3W31nkopySlF/OjvT8UVPC1E7eyGmY1vQnGMmv1VVZhLsT5B1z7WWi6NZTo5pRqbTdHOVTnHdJLPLmi9gx0y17x3hRz5L4rbifLz2umaseO/xPduDE+JeK82Y8w2fQOnnKWN6a5MqZcFsXlbxZ65fDP2GpdO7vFXliNulGdSlHdt1OpLknjLJ6cu1cXT7ob8StsvV7Oo04KKUYpRjFJJJYSS4JIpTO1uI0kHQAAAAAAAAAAAAAAABRgfOWua/SN3/mKvxNzB6df6Ymf1Lf2wuCVEs1oZweLQ91lktAX86VSMPSpzlGLi+G94yitmw1tWZ91nDmtW0R7N71gmvkk5RSU6WzOMkt6aaX4mdhrF7xWfdoZrTSk2j2c9urmdSbnN7Upb8/13G1THWkahjXyWvO5W4x6uL3YXFnp4bpovVC6o27vqy6GK2FGlJflJKUktqS+at67TO5eelo6IaPEw3rPXLfdSbnz9n14teK3/AMygvt2AAAAAAAAAAAAAAAAAAFGB86a7L9JXf39T4m5g9Ov9MTP6lv7YRkqJCaOS7D1aIhm4pL68H7HkizTrHKXF3vEN606/zSt9n8UZXG9WrU5PpWc9ZtsV3rU/Uq0tYQrKPTV5RjLpaqy45WfMjwjx7zGz8i9514hsYePSkb92W1uo7VjXX1Nr9lqX4FdYaRq1c7M4S6mn4AdOTAqAAAAAAAAYFMgMgMgMgMgMgUAAfO+vC/SV399P8Db4/pVYfI9WzBk6LaMjkuwyGrdPN1T7G37Itlfk9sUrHGjeWG46c/stb7H4ozeN6tWjyfSs59PgzbY0vp7R36mn93T/AIUfPW/VLfr4g0lT2qNSPrQmv3Wcdcr0LPcgOp6LrbdGEvqpezcB6sgMgMgVAAAAEQADIFMgMgMgMgMgGB8766v9I3f39Q3OP6df6YfI9S39sKTIUZHHYZjVGGbnPqwm/wAPxKnMnWJb4cf+v4bVpr+y1vsP4oz+P6lWhyPSs55LgbbFfTujn+Rp/d0/4UfP28y3q+IXqj819z+Bx6cj0ZuwB0TVWvmk4+q/cwM2AAAAAAABHIDIBsCgDIACmQGQGQMJprVSxusutRi6j+lpt06n7UePjklx5708ShyYKX8w0bTHkpksytKykuVK4WH3Ka3e1F2nOj90f8U78Gf2y0651P0lCfRu2rOXLYUZwfapJ4LP+RjmN7V/8fJE60zegdWbq1bqXNPoukjsxi5wlPc8vKi3jkUeVmreIisrvFw2pMzaGbhZKqnSm3GFRbEpR4pPmu0qUt02iy3evVWas7ZeTTRkMbUKlf72rNJ+EcIsTzMk+OyvHExx5bhTSilFbkkkl1JLCRVWo7MVrZpLoLWcl6dTFKPfLc34LLA51YySaQG5aFuVFJx/5A2a3uVJdT6gL2QGQKpgVAAALeQKZAZAo2AyBRyAbQFNoBtAaRp/yj0batUoRo1KtSjJwbcowhldXFl3Fw5vWLb0pZebFLTXW2qaQ8q1491KnRorradV+14XuJ44WOO87lDPNvPaI01m/wBedJVcqdxUSfzaezTX7qR7jFjr4qjnLkt5szfk8uXVdVVJSnLMHmcnJtYfNlTmeYW+J4l0e3topbkU1xS+1woWkoUrpVIRnHza6jtweOKaW9Ph1kuPDbJG6ocmauOdWbLComk08ppNPsfAiTRO3k0ro2lc0+jqptJqScXiUX1pgadpLU6tSzOhLp4rfsNKNRd2/EgPBYX8oPZllSjucZJprvQG06O0gpYw94Gw2txtLtQF/IFcgMgVTArkC1kCmQKZAptAU2gKbQFHICm0BTaA4Lrv/eN197L4I2+P6VWHyPVswbROi2t1IrqPMw9RMs3qZedFcrlGotjx4r+u0qcrHvHv7LXFyaya+7sFncKSRlNVjtctEq5s5wX6yCdSD6pLl4rKJsGTovEoc+PrpMNpspfkofYh/CiK3mUlfEL+0ceklIDwaS0TQuP1kfOXCpHzZrxXFdjA1+tq7c0nmjJVo9TexP37mBmtAU7jLdaPRpLCi5Rk2+vcBmsgVyBVMCuQK5AsZAo5AU2gKOQEdoCjkBFyAo5AQdQDhuu3943P3j+CNvj+lVicj1bMIToEZI47BBtNNbmmmn2o5MRMal2LancOi6v6xRlBZaUlxi3wf8jFzYZx217NrDmrkrv3ZS+1to0oNt5ePRTy2eceK15+mHrJlrjjdpblbVMwi+GYxePBHifL3HheUzjqSmBJSAkpASUgKqQFdsCu0BLaAbQFlsCjYEWwIuQEHICLkBGUwLcqgEJVQOK65v8AP7j7z8EbfG9KrE5Pq2YYnQGA6YGnFUNRLu9Ekd05LvtrVWxH7Mfgj523mX0MeIX1WRx1NVkBVVQJqoBJTAkpgSUwJKYFVMCu2BFgRbAg2BGTAttgQcgLcpgWpTA81WoByHWx5va765/gjb43pQxOT6ssSToBCBLB0MBzauDo6/a32Yx7o/A+ct5l9FXxD2U7g469EKwF2NUC4qoFyNQC5GYE1ICakBcUgK7QEmBECDAhJAW2BCSAtSQHnqMDw3NZ8gNI07oJVZyqpuM5PL5xb7i1h5dsca8wq5eJXJPV4lrN3ourT4xyvWjvRoY+TS/vpn5ONentt44FmFdOMW+Cb7k2JtEeZIiZ8Q9NLR9WXCLXfuK9+Xir7p6cTLb2ZC31fk/SljuRWv8AEI/bCzT4fP7pbvZ4SXYsGbLRjs91OQdX4TAvQkBehIC9FgXogXYsC7ECaAkBeaAi0BFoCEkBBoC1JAWZoDz1KbA89S3yB5Z2KYHnno2PNZA8NXVy3k8unHPWt3/JJGfJWNRMo5w45ncxAtBU16KS7kjxNpnzL3FYjxCq0WlyOOrsLHAF6FqB6adEC9CkBfhSAvQpgX40wLsIAXYxAmogTSAlgC80BRoCDQEXECLiBBwAhKAFuVMC3KkBblRAg7cCPycCnyYB8l7AHyXsAkrUCStgJKgBONIC5GmBcUAJqIElECSQE0gK4A9GAItAUaAo0BFxAi4gRcAIuAEXTAdEBTogKOkBTogKqkA6MCvRgOjAdGAVMCqpgSUQJKIElECqiBLADAF4CjAoAYEAGAIgGBRgUAAUAAAAAAAAAVAqBVAAJRAqAA//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33796" name="AutoShape 8" descr="data:image/jpeg;base64,/9j/4AAQSkZJRgABAQAAAQABAAD/2wCEAAkGBxASEBQQEBQQDw8PFA8PFw8NDw8QDxIUFBQWFxUWFBQYHCggGRolHBYUITEhJSkrLi4vFx8zODUsNygtLisBCgoKDg0OGhAQGiwkICQvLCwsLCwsLCwsLC8sLCwsLCwsLCwsLCwsLCwsLCwsLCwsLCwsLCwsLCwsLCwsLCwsLP/AABEIAPsAyQMBEQACEQEDEQH/xAAcAAEAAQUBAQAAAAAAAAAAAAAAAgEDBQYHBAj/xABIEAACAQMABgUHBwkHBQEAAAAAAQIDBBEFBhIhMUETUWFxgQciMlKRobEUQkNicnPBIyQlM5KistHwNDVTdILh8VRjg7PCFv/EABoBAQADAQEBAAAAAAAAAAAAAAADBAUBAgb/xAArEQEAAgIBAwIFBAMBAAAAAAAAAQIDEQQSITEzQQUTIlGBMkJhcRRSkSP/2gAMAwEAAhEDEQA/AO4gAAAAAAAAAAAAAAAAAAAAAAAAAAAAAAAAAAAAAAABCpUUVmTUV1yaSERM+HJmI8sfX1gs4elXop9XSRb9xPXi5reKz/xBblYa+bR/15//ANZYf9RS/e/ke/8AB5H+kvH+dx/94emhp60n6Nei+zpIp+8jtxs1fNZSV5OG3i0PbTrwl6Moy+zJMimsx5hLFonxK6cegAAAAAAAAAAAAAAAAAAAAGD09rRbWu6cturyo098/HlHxLWDh5c3eI7fdV5HMxYe0z3+zQdK6+XdV4pYt4dUMSn4yf4I2MPwzDT9X1Sx83xLNf8AT9MNbubqpUe1UnOo3zqScviX6VrSNVjShe1rzu07eWrcRjx49SO2vEEY5nw8s9IP5qx37yGc0+yWMMe6zO5m+L9iwePmW+6T5VfsgqsuUpLuk18DzNpl2KxHh6qGl7qHoV68Ps1qmPZkitjpbzCWuS9fEsvY6+aSpP8AXuovVrQhNe3GfeQ24mG3tpLXl5q++24aD8qlOTUbul0X/dotzh4x4rwyVMnAmO9J2uY+fE9rw6DYX9KtBVKM4VacuEoNNFC1ZrOphfreto3EvSeXoAAAAAAAAAAAAAAA57rnrw4uVvaPzlmM66+a+cYdvaa/C4G/ry/iGRzOfr6MU/3Lnkqjbbbbby228tt9bNqO3aGLPfvKLnjiJnRrbxV7tvdHcushtkn2T0xx7vLkiSgAAAAoAAyOg9OXFpU6ShNxfzoPfTmuqUfx4kWXFXJGrQkx5bY53V23VDWujf08x8ytBLbot749seuL6zFz8e2Ke/hs8fPGWP5bCQLAAAAAAAAAAAAAGieUfWd0o/JKDxVqRzOS4wg+S7X8DT4HF6p+Zbx7Mzn8rpj5dfPu5bk3NsRXaGzTx1621u5IhtbaaldLJ4ewAAAAAKAAAderRmkKtvVjXoy2KlN5T5Nc1Jc0+o8XpF6zWXql5paLQ79qxp2neW8a8NzfmzhzhNcUzBzYpxW6ZbuHLGSvVDLkSUAAAAAAAAAAMbp/SsbW3qV5fMW6PrSe6MV4kuHFOS8VhFmyRjpNpcGu7qdWpKrUe1OpJybfWz6alYrEVjw+atabTNp8rOT08aWq8+R4tOnulfd5yNKAAAAAAAAUAAA62zybaedrdqnJ4o3LVOWXujL5kva8eJT5mHrpuPMLXEy9F9T4l3MxW0AAAAAAAAAAHJ/KvphzrQtIvzKKVSeOdSS3LwXxNj4di1Wbz7sb4jl3aKR7NDTNNm6HI5Mu628z3niUkKYOOgADI6D0JcXdTo7eDk/nTe6EF1yly7uJHly0xxuyTHitknVXUNCeTC1ppSuXK5qc1lwpLuit78WZeTnXt+ns08fBpX9Xd6NafJvZ3VDYoxVpWgnsVaGYrPVNL0o+8gjkZN95WPkU1qIh8/6b0ZdWdeVvX24Vaf1pbMk+EovnFlqt5mNxKrbHEdphbttJTi/O89exk9M9o890F8FZ8dmXo1ozWY71713lut4tG4U7Ums6lM9vIAz1bn1nNOvojVPSXymzo1uMpwSl9uPmy96Z8/mp0ZJq38N+vHEsuRJQAAAAAAAC3cVlCMpy3RhGUm+xLLERudOTOo2+dNI3sq1apXlvdWcp+17l4LCPpqVilYrHs+avab2m0+7z7R728aQmzky9VhA8vQwKAZLV/Q1S7uI0KXGW+UnwhBYzJ/1xI82WMdOqUmLHOS3TDvegtDUbSjGjRjiMeMnjanLnKT5tmBkyWyW6rN3HjrjrqrInhIAaL5WdVY3lm60I/nVqnODXGcd23T7cpZXaiXFfpn+EWWnVDhL1cvdna+TXOzxz0NTHwLnVXflU6bfZ46FSVOXNNbnGSafiuTJaW6Z3CPJSLRqWbhNNJrgy9E7jbPmNTqUj0AHYPI5dOVnUpv6Ks8d00n8cmPz66yRP3hrcC26TH2lv5RXgAAAAAAADWvKJdulo6u452pxVJYzlbbw37MlniV3lhW5dtYp04Qmb22Erk64ozjsKHHQCjA7V5LtBK3tFWkvyt1io21vUPmR/HxMXm5uvJ0x4hs8PF0U6p8y3QprgB5tI3kKNOVWfowXi3ySA0eppSpXntTeFygn5sf8AcDJWtVIDD63arW99Te6NO5ivMrpJPPqz9aL9xLjyTWUWTHFocdtYTpynRqJxnTk04vimnho2MFuzIz11L1FhXDo6d5E5/wBrj1fJ5e3pF+Bl/EY/T+Wj8Pnvb8Ooma0wAAAAAAACM4JrDSafJrKA1vTGoejrjLlS6Gb+ktX0MvYtz8UTV5GSviUN8GO3mGj6Z8lFzDfZ3FOsl9HeRcJv/wAkFj3FmnPv+5XtwKT4aVpXRF7av86tq9OK+lhB1aP7ceHjguY+ZSypk4d6+O7w0q8Jb4yjLuaLMXrPiVW1LV8wnk9PL26EsHcXNGgvpakIv7OfO92SPLfopNnvHXrvFX0fTpqKUVuUUkkuSSwj52Z3O30MRpIOgGneUi4caVGHKdRt/wClbviBqtncAZOleAXo3oHMtcopaSqSj9JCnN9+yk37jV4U/SyubH1McmX1BU6Om+ROO+7f+XX/ALDN+Iz+n8tH4f5t+HUjMaYAAAAAAAAAAAKSWd3HsfADAaT1L0bcNyq2tBzfGpCCp1P24YZ6re1fEvNqxby1288k1o99GtcUfqylGtBftLa/eLVOdlr57qt+Fjt47K6peT6pZ3iuJ1adanCE1HZjKM1KWEm08rGM8+Z6z8z5mPp1qXnBw5x5Ore4dBKK8AANZ1+0ZKta7VNOVSg1USS3tcJJeG/wA5jb3QHqjeAXY3vaBpWn6u1ezl9WC7sQRrcOPohk8yd2lYLyiqgOr+Ralijcz9apTj7I5/8Aoy/iE/VVqfD4+mzpJntAAAAAAAAAAAAAAAAAAPHpHSEKMcy3yfCC4v8A2A1XSOsdz8xxpr6scv2sDXLvTt/ndXqLu2cfADWL1y2nOTW1J7TwlFexbhHcl5aNy5YUU5Z6uB21ZrOpcraLRuF2+vo0I+c1Kq1ugt+O2RLhwzef4RZc0Uj+Ws2+XJyby3ltvnk18cRHaGRltM+XqJ0CqA7V5JLbZ0ep/wCLVqz8E9lfwsx+dO8uvs2ODGsW/u3YprgAAAAAAAAAAAAAAAAxuktJqHmwxKfuj3gaZpjS8YZlOW3N82wNYqaZc3kC1UvMgeRVI5cpcF18+wROiYXNHUEo1NhYajNxT5PDaPfV1X3Z46emmq+zSKk3J7Um23vbfFmzqI8Mfcz5ei2jhd5NTwhvPdeR6eEkm9yWW9yS5vkgPo3V3R/ye1o0P8OnGL+1jMve2fP5bdd5l9Bhp0UiGSI0gAAAAAAAAAAAAAABjNYb50aDqLrjHPq55gaPpXSr6LahzeG+/mBpN7WcsuTz3geeDAyeitFVa+1JYp0KScqlxUyqUEuO/m+xHYiZnUOTMRG5a/UvFKtiLbpZxDa3PHJtdbL+XixXFuPMKOLlTbLqfEto0L6XY0Z6+0W8ttitOl6k5R8E3j3YNvHPVESxckdMzC+kWIVRHRtnk20K7m+jJrNK2xWllbm16Efbv/0lXl5ejHP3nstcTH15P4ju7qjFbQAAAAAAAAAAAAAAAAsXlrGrTlTmswmnFrvA5hc2ToVp2tbfF+jL1ovhJdv8gMBf6LcJOLfc+tdYHkdrgD2az6frVralaUKapW9OMduNPGak1zfZz7y7xLYqzu091Ll0y2jVY7NJq5i96cWutNGh1VtHlQitqz3huer9wpxjPrXvXExctOi8w2cd+usSxGtFuo3c5L6VQn+7h+9Grwp3jZXMjWRjEXFSUoRbaSTbbSSW9tvgkhtx3zUTV9WdpGEl+WqflKj+s+Ee5LcYfJzfNvM+zd42H5dNe7YyunAAAAAAAAAAAAAAAAADSfKHbqXRTylJbUVvWc8Vu6uJ3Uubhr1vi4p7Et1WG7fx7jjqzU1dqvg49zbQGOu9GVqOXKGYre3B7SS62B5fyNRYkoyT60mdi0x4lyaxPmErLRvRt9A4qMnnZk3hPs6j1e838vNKRSNQ8Gn9GXbl0s4KcEkk6L20l2riuJo8TJjrXpie/wDLN5ePJNuqY7fwwSZoKLpfkr1T2pK/rx82OehhJcXvTqNdXV7TO5nI1Hy6/locPj7+u34dXMxpgAAAAAAAAAAAAAAACjA4LrlrJe/LbmkrisqVOtUhGEZuEVFPcvNwbGDHToidQx8+S/XMbarVuajltqctv13JuXtZLekWjWkVLTW3VtlNGaz1ITXTea9yVaC3f61/IzcvFmveGlj5UW7S3W31nkopySlF/OjvT8UVPC1E7eyGmY1vQnGMmv1VVZhLsT5B1z7WWi6NZTo5pRqbTdHOVTnHdJLPLmi9gx0y17x3hRz5L4rbifLz2umaseO/xPduDE+JeK82Y8w2fQOnnKWN6a5MqZcFsXlbxZ65fDP2GpdO7vFXliNulGdSlHdt1OpLknjLJ6cu1cXT7ob8StsvV7Oo04KKUYpRjFJJJYSS4JIpTO1uI0kHQAAAAAAAAAAAAAAABRgfOWua/SN3/mKvxNzB6df6Ymf1Lf2wuCVEs1oZweLQ91lktAX86VSMPSpzlGLi+G94yitmw1tWZ91nDmtW0R7N71gmvkk5RSU6WzOMkt6aaX4mdhrF7xWfdoZrTSk2j2c9urmdSbnN7Upb8/13G1THWkahjXyWvO5W4x6uL3YXFnp4bpovVC6o27vqy6GK2FGlJflJKUktqS+at67TO5eelo6IaPEw3rPXLfdSbnz9n14teK3/AMygvt2AAAAAAAAAAAAAAAAAAFGB86a7L9JXf39T4m5g9Ov9MTP6lv7YRkqJCaOS7D1aIhm4pL68H7HkizTrHKXF3vEN606/zSt9n8UZXG9WrU5PpWc9ZtsV3rU/Uq0tYQrKPTV5RjLpaqy45WfMjwjx7zGz8i9514hsYePSkb92W1uo7VjXX1Nr9lqX4FdYaRq1c7M4S6mn4AdOTAqAAAAAAAAYFMgMgMgMgMgMgUAAfO+vC/SV399P8Db4/pVYfI9WzBk6LaMjkuwyGrdPN1T7G37Itlfk9sUrHGjeWG46c/stb7H4ozeN6tWjyfSs59PgzbY0vp7R36mn93T/AIUfPW/VLfr4g0lT2qNSPrQmv3Wcdcr0LPcgOp6LrbdGEvqpezcB6sgMgMgVAAAAEQADIFMgMgMgMgMgGB8766v9I3f39Q3OP6df6YfI9S39sKTIUZHHYZjVGGbnPqwm/wAPxKnMnWJb4cf+v4bVpr+y1vsP4oz+P6lWhyPSs55LgbbFfTujn+Rp/d0/4UfP28y3q+IXqj819z+Bx6cj0ZuwB0TVWvmk4+q/cwM2AAAAAAABHIDIBsCgDIACmQGQGQMJprVSxusutRi6j+lpt06n7UePjklx5708ShyYKX8w0bTHkpksytKykuVK4WH3Ka3e1F2nOj90f8U78Gf2y0651P0lCfRu2rOXLYUZwfapJ4LP+RjmN7V/8fJE60zegdWbq1bqXNPoukjsxi5wlPc8vKi3jkUeVmreIisrvFw2pMzaGbhZKqnSm3GFRbEpR4pPmu0qUt02iy3evVWas7ZeTTRkMbUKlf72rNJ+EcIsTzMk+OyvHExx5bhTSilFbkkkl1JLCRVWo7MVrZpLoLWcl6dTFKPfLc34LLA51YySaQG5aFuVFJx/5A2a3uVJdT6gL2QGQKpgVAAALeQKZAZAo2AyBRyAbQFNoBtAaRp/yj0batUoRo1KtSjJwbcowhldXFl3Fw5vWLb0pZebFLTXW2qaQ8q1491KnRorradV+14XuJ44WOO87lDPNvPaI01m/wBedJVcqdxUSfzaezTX7qR7jFjr4qjnLkt5szfk8uXVdVVJSnLMHmcnJtYfNlTmeYW+J4l0e3topbkU1xS+1woWkoUrpVIRnHza6jtweOKaW9Ph1kuPDbJG6ocmauOdWbLComk08ppNPsfAiTRO3k0ro2lc0+jqptJqScXiUX1pgadpLU6tSzOhLp4rfsNKNRd2/EgPBYX8oPZllSjucZJprvQG06O0gpYw94Gw2txtLtQF/IFcgMgVTArkC1kCmQKZAptAU2gKbQFHICm0BTaA4Lrv/eN197L4I2+P6VWHyPVswbROi2t1IrqPMw9RMs3qZedFcrlGotjx4r+u0qcrHvHv7LXFyaya+7sFncKSRlNVjtctEq5s5wX6yCdSD6pLl4rKJsGTovEoc+PrpMNpspfkofYh/CiK3mUlfEL+0ceklIDwaS0TQuP1kfOXCpHzZrxXFdjA1+tq7c0nmjJVo9TexP37mBmtAU7jLdaPRpLCi5Rk2+vcBmsgVyBVMCuQK5AsZAo5AU2gKOQEdoCjkBFyAo5AQdQDhuu3943P3j+CNvj+lVicj1bMIToEZI47BBtNNbmmmn2o5MRMal2LancOi6v6xRlBZaUlxi3wf8jFzYZx217NrDmrkrv3ZS+1to0oNt5ePRTy2eceK15+mHrJlrjjdpblbVMwi+GYxePBHifL3HheUzjqSmBJSAkpASUgKqQFdsCu0BLaAbQFlsCjYEWwIuQEHICLkBGUwLcqgEJVQOK65v8AP7j7z8EbfG9KrE5Pq2YYnQGA6YGnFUNRLu9Ekd05LvtrVWxH7Mfgj523mX0MeIX1WRx1NVkBVVQJqoBJTAkpgSUwJKYFVMCu2BFgRbAg2BGTAttgQcgLcpgWpTA81WoByHWx5va765/gjb43pQxOT6ssSToBCBLB0MBzauDo6/a32Yx7o/A+ct5l9FXxD2U7g469EKwF2NUC4qoFyNQC5GYE1ICakBcUgK7QEmBECDAhJAW2BCSAtSQHnqMDw3NZ8gNI07oJVZyqpuM5PL5xb7i1h5dsca8wq5eJXJPV4lrN3ourT4xyvWjvRoY+TS/vpn5ONentt44FmFdOMW+Cb7k2JtEeZIiZ8Q9NLR9WXCLXfuK9+Xir7p6cTLb2ZC31fk/SljuRWv8AEI/bCzT4fP7pbvZ4SXYsGbLRjs91OQdX4TAvQkBehIC9FgXogXYsC7ECaAkBeaAi0BFoCEkBBoC1JAWZoDz1KbA89S3yB5Z2KYHnno2PNZA8NXVy3k8unHPWt3/JJGfJWNRMo5w45ncxAtBU16KS7kjxNpnzL3FYjxCq0WlyOOrsLHAF6FqB6adEC9CkBfhSAvQpgX40wLsIAXYxAmogTSAlgC80BRoCDQEXECLiBBwAhKAFuVMC3KkBblRAg7cCPycCnyYB8l7AHyXsAkrUCStgJKgBONIC5GmBcUAJqIElECSQE0gK4A9GAItAUaAo0BFxAi4gRcAIuAEXTAdEBTogKOkBTogKqkA6MCvRgOjAdGAVMCqpgSUQJKIElECqiBLADAF4CjAoAYEAGAIgGBRgUAAUAAAAAAAAAVAqBVAAJRAqAA//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diamond(in)">
                                      <p:cBhvr>
                                        <p:cTn id="7" dur="20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Rot="1" noChangeArrowheads="1"/>
          </p:cNvSpPr>
          <p:nvPr>
            <p:ph type="body" idx="4294967295"/>
          </p:nvPr>
        </p:nvSpPr>
        <p:spPr>
          <a:xfrm>
            <a:off x="357188" y="1536700"/>
            <a:ext cx="8540750" cy="5257800"/>
          </a:xfrm>
        </p:spPr>
        <p:txBody>
          <a:bodyPr/>
          <a:lstStyle/>
          <a:p>
            <a:pPr algn="r" rtl="1">
              <a:defRPr/>
            </a:pPr>
            <a:r>
              <a:rPr lang="ar-SA" sz="2800" b="1" dirty="0" smtClean="0"/>
              <a:t>هي عبارة عن لوحة توجد عليها مجموعة مفاتيح أو أزرار يمكن الضغط عليها لإدخال الأحرف الأبجدية والأرقام والرموز الحسابية والمنطقية و الرموز </a:t>
            </a:r>
            <a:r>
              <a:rPr lang="ar-SA" sz="2800" b="1" dirty="0" err="1" smtClean="0"/>
              <a:t>الخاصة </a:t>
            </a:r>
            <a:r>
              <a:rPr lang="ar-SA" sz="2800" b="1" dirty="0" smtClean="0"/>
              <a:t>.يمكن تقسيم انواع المفاتيح الى:</a:t>
            </a:r>
            <a:endParaRPr lang="en-US" sz="2800" b="1" dirty="0" smtClean="0"/>
          </a:p>
          <a:p>
            <a:pPr algn="r" rtl="1">
              <a:buFont typeface="Wingdings" pitchFamily="2" charset="2"/>
              <a:buNone/>
              <a:defRPr/>
            </a:pPr>
            <a:endParaRPr lang="en-US" sz="2800" b="1" dirty="0" smtClean="0"/>
          </a:p>
          <a:p>
            <a:pPr algn="r" rtl="1">
              <a:defRPr/>
            </a:pPr>
            <a:r>
              <a:rPr lang="ar-SA" sz="2800" b="1" dirty="0" smtClean="0"/>
              <a:t>مفاتيح الارقام والرموز </a:t>
            </a:r>
            <a:r>
              <a:rPr lang="ar-SA" sz="2800" b="1" dirty="0" err="1" smtClean="0"/>
              <a:t>والاحرف</a:t>
            </a:r>
            <a:r>
              <a:rPr lang="ar-SA" sz="2800" b="1" dirty="0" smtClean="0"/>
              <a:t> الهجائية</a:t>
            </a:r>
            <a:endParaRPr lang="en-US" sz="2800" b="1" dirty="0" smtClean="0"/>
          </a:p>
          <a:p>
            <a:pPr algn="r" rtl="1">
              <a:defRPr/>
            </a:pPr>
            <a:r>
              <a:rPr lang="ar-SA" sz="2800" b="1" dirty="0" smtClean="0"/>
              <a:t>مفاتيح الحركة </a:t>
            </a:r>
            <a:r>
              <a:rPr lang="ar-SA" sz="2800" b="1" dirty="0" err="1" smtClean="0"/>
              <a:t>والاسهم</a:t>
            </a:r>
            <a:r>
              <a:rPr lang="ar-SA" sz="2800" b="1" dirty="0" smtClean="0"/>
              <a:t> (مثلا </a:t>
            </a:r>
            <a:r>
              <a:rPr lang="ar-SA" sz="2800" b="1" dirty="0" err="1" smtClean="0"/>
              <a:t>الاسهم </a:t>
            </a:r>
            <a:r>
              <a:rPr lang="ar-SA" sz="2800" b="1" dirty="0" smtClean="0"/>
              <a:t>, مفتاح المسافة, مفتاح </a:t>
            </a:r>
            <a:r>
              <a:rPr lang="ar-SA" sz="2800" b="1" dirty="0" err="1" smtClean="0"/>
              <a:t>الجداول..)</a:t>
            </a:r>
            <a:endParaRPr lang="en-US" sz="2800" b="1" dirty="0" smtClean="0"/>
          </a:p>
          <a:p>
            <a:pPr algn="r" rtl="1">
              <a:defRPr/>
            </a:pPr>
            <a:r>
              <a:rPr lang="ar-SA" sz="2800" b="1" dirty="0" smtClean="0"/>
              <a:t>مفاتيح </a:t>
            </a:r>
            <a:r>
              <a:rPr lang="ar-SA" sz="2800" b="1" dirty="0" err="1" smtClean="0"/>
              <a:t>الوظائف </a:t>
            </a:r>
            <a:r>
              <a:rPr lang="ar-SA" sz="2800" b="1" dirty="0" smtClean="0"/>
              <a:t>(مفاتيح </a:t>
            </a:r>
            <a:r>
              <a:rPr lang="en-US" sz="2800" b="1" dirty="0" smtClean="0"/>
              <a:t>F </a:t>
            </a:r>
            <a:r>
              <a:rPr lang="ar-IQ" sz="2800" b="1" dirty="0" err="1" smtClean="0"/>
              <a:t>)</a:t>
            </a:r>
            <a:endParaRPr lang="en-US" sz="2800" b="1" dirty="0" smtClean="0"/>
          </a:p>
          <a:p>
            <a:pPr algn="r" rtl="1">
              <a:defRPr/>
            </a:pPr>
            <a:r>
              <a:rPr lang="ar-SA" sz="2800" b="1" dirty="0" smtClean="0"/>
              <a:t>مفاتيح </a:t>
            </a:r>
            <a:r>
              <a:rPr lang="ar-SA" sz="2800" b="1" dirty="0" err="1" smtClean="0"/>
              <a:t>التحكم </a:t>
            </a:r>
            <a:r>
              <a:rPr lang="ar-SA" sz="2800" b="1" dirty="0" smtClean="0"/>
              <a:t>(مثلا مفتاح </a:t>
            </a:r>
            <a:r>
              <a:rPr lang="ar-SA" sz="2800" b="1" dirty="0" err="1" smtClean="0"/>
              <a:t>الادخال </a:t>
            </a:r>
            <a:r>
              <a:rPr lang="ar-SA" sz="2800" b="1" dirty="0" smtClean="0"/>
              <a:t>, مفتاح السيطرة, مفتاح </a:t>
            </a:r>
            <a:r>
              <a:rPr lang="ar-SA" sz="2800" b="1" dirty="0" err="1" smtClean="0"/>
              <a:t>الحذف...)</a:t>
            </a:r>
            <a:endParaRPr lang="en-US" sz="2800" b="1" dirty="0" smtClean="0"/>
          </a:p>
          <a:p>
            <a:pPr algn="r" rtl="1" eaLnBrk="1" hangingPunct="1">
              <a:buFont typeface="Wingdings" pitchFamily="2" charset="2"/>
              <a:buNone/>
              <a:defRPr/>
            </a:pPr>
            <a:endParaRPr lang="en-US" sz="2800" b="1" dirty="0" smtClean="0">
              <a:effectLst>
                <a:outerShdw blurRad="38100" dist="38100" dir="2700000" algn="tl">
                  <a:srgbClr val="C0C0C0"/>
                </a:outerShdw>
              </a:effectLst>
            </a:endParaRPr>
          </a:p>
        </p:txBody>
      </p:sp>
      <p:sp>
        <p:nvSpPr>
          <p:cNvPr id="41988" name="Rectangle 4"/>
          <p:cNvSpPr>
            <a:spLocks noRot="1" noChangeArrowheads="1"/>
          </p:cNvSpPr>
          <p:nvPr/>
        </p:nvSpPr>
        <p:spPr bwMode="auto">
          <a:xfrm>
            <a:off x="2268538" y="354013"/>
            <a:ext cx="6324600" cy="533400"/>
          </a:xfrm>
          <a:prstGeom prst="rect">
            <a:avLst/>
          </a:prstGeom>
          <a:noFill/>
          <a:ln>
            <a:noFill/>
          </a:ln>
          <a:effectLst/>
          <a:extLst/>
        </p:spPr>
        <p:txBody>
          <a:bodyPr anchor="ctr"/>
          <a:lstStyle/>
          <a:p>
            <a:pPr algn="r">
              <a:defRPr/>
            </a:pPr>
            <a:endParaRPr lang="ar-IQ" sz="4000" b="1" dirty="0">
              <a:solidFill>
                <a:schemeClr val="bg1"/>
              </a:solidFill>
              <a:effectLst>
                <a:outerShdw blurRad="38100" dist="38100" dir="2700000" algn="tl">
                  <a:srgbClr val="C0C0C0"/>
                </a:outerShdw>
              </a:effectLst>
            </a:endParaRPr>
          </a:p>
        </p:txBody>
      </p:sp>
      <p:sp>
        <p:nvSpPr>
          <p:cNvPr id="6148" name="Rectangle 4"/>
          <p:cNvSpPr>
            <a:spLocks noChangeArrowheads="1"/>
          </p:cNvSpPr>
          <p:nvPr/>
        </p:nvSpPr>
        <p:spPr bwMode="auto">
          <a:xfrm>
            <a:off x="3244850" y="0"/>
            <a:ext cx="5653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eaLnBrk="0" hangingPunct="0"/>
            <a:r>
              <a:rPr lang="ar-IQ" sz="4000" b="1">
                <a:solidFill>
                  <a:srgbClr val="FFFF00"/>
                </a:solidFill>
                <a:latin typeface="Times New Roman" pitchFamily="18" charset="0"/>
              </a:rPr>
              <a:t>1- </a:t>
            </a:r>
            <a:r>
              <a:rPr lang="ar-SA" sz="4000" b="1">
                <a:solidFill>
                  <a:srgbClr val="FFFF00"/>
                </a:solidFill>
                <a:latin typeface="Times New Roman" pitchFamily="18" charset="0"/>
              </a:rPr>
              <a:t>لوحة المفاتيح</a:t>
            </a:r>
            <a:r>
              <a:rPr lang="en-US" sz="4000" b="1">
                <a:solidFill>
                  <a:srgbClr val="FFFF00"/>
                </a:solidFill>
                <a:latin typeface="Times New Roman" pitchFamily="18" charset="0"/>
              </a:rPr>
              <a:t>  </a:t>
            </a:r>
            <a:r>
              <a:rPr lang="ar-SA" sz="4000" b="1">
                <a:solidFill>
                  <a:srgbClr val="FFFF00"/>
                </a:solidFill>
                <a:latin typeface="Times New Roman" pitchFamily="18" charset="0"/>
              </a:rPr>
              <a:t> </a:t>
            </a:r>
            <a:r>
              <a:rPr lang="en-US" sz="4000" b="1">
                <a:solidFill>
                  <a:srgbClr val="FFFF00"/>
                </a:solidFill>
                <a:latin typeface="Times New Roman" pitchFamily="18" charset="0"/>
              </a:rPr>
              <a:t>Keyboard</a:t>
            </a:r>
            <a:endParaRPr lang="en-US" sz="4000" b="1">
              <a:solidFill>
                <a:srgbClr val="FFFF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additive="base">
                                        <p:cTn id="19"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additive="base">
                                        <p:cTn id="25"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5" end="5"/>
                                            </p:txEl>
                                          </p:spTgt>
                                        </p:tgtEl>
                                        <p:attrNameLst>
                                          <p:attrName>style.visibility</p:attrName>
                                        </p:attrNameLst>
                                      </p:cBhvr>
                                      <p:to>
                                        <p:strVal val="visible"/>
                                      </p:to>
                                    </p:set>
                                    <p:anim calcmode="lin" valueType="num">
                                      <p:cBhvr additive="base">
                                        <p:cTn id="31"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3"/>
          <p:cNvSpPr>
            <a:spLocks noGrp="1" noChangeArrowheads="1"/>
          </p:cNvSpPr>
          <p:nvPr>
            <p:ph idx="1"/>
          </p:nvPr>
        </p:nvSpPr>
        <p:spPr>
          <a:xfrm>
            <a:off x="611188" y="1341438"/>
            <a:ext cx="8229600" cy="2519362"/>
          </a:xfrm>
          <a:extLst/>
        </p:spPr>
        <p:txBody>
          <a:bodyPr anchor="ctr"/>
          <a:lstStyle/>
          <a:p>
            <a:pPr marL="609600" indent="-609600" algn="r" rtl="1" eaLnBrk="1" hangingPunct="1">
              <a:buFont typeface="Wingdings" pitchFamily="2" charset="2"/>
              <a:buAutoNum type="arabicPeriod"/>
              <a:defRPr/>
            </a:pPr>
            <a:r>
              <a:rPr lang="ar-SA" sz="2800" b="1" dirty="0" smtClean="0"/>
              <a:t>أن عدد المفاتيح يختلف حسب الشركات المصنعة فبعضها يكون 102 أو 101 وكذلك يختلف العدد في الحاسوب المحمول </a:t>
            </a:r>
            <a:r>
              <a:rPr lang="ar-SA" sz="2800" b="1" dirty="0" err="1" smtClean="0"/>
              <a:t>اللابتوب.</a:t>
            </a:r>
            <a:r>
              <a:rPr lang="ar-SA" sz="2800" b="1" dirty="0" smtClean="0"/>
              <a:t> أما وسيلة الاتصال </a:t>
            </a:r>
            <a:r>
              <a:rPr lang="ar-SA" sz="2800" b="1" dirty="0" err="1" smtClean="0"/>
              <a:t>فايضا</a:t>
            </a:r>
            <a:r>
              <a:rPr lang="ar-SA" sz="2800" b="1" dirty="0" smtClean="0"/>
              <a:t> تختلف ربما تكون عن طريق </a:t>
            </a:r>
            <a:r>
              <a:rPr lang="ar-SA" sz="2800" b="1" dirty="0" err="1" smtClean="0"/>
              <a:t>كيبل</a:t>
            </a:r>
            <a:r>
              <a:rPr lang="ar-SA" sz="2800" b="1" dirty="0" smtClean="0"/>
              <a:t> </a:t>
            </a:r>
            <a:r>
              <a:rPr lang="ar-SA" sz="2800" b="1" dirty="0" err="1" smtClean="0"/>
              <a:t>(</a:t>
            </a:r>
            <a:r>
              <a:rPr lang="ar-SA" sz="2800" b="1" dirty="0" smtClean="0"/>
              <a:t> </a:t>
            </a:r>
            <a:r>
              <a:rPr lang="en-US" sz="2800" b="1" dirty="0" smtClean="0"/>
              <a:t>PS2</a:t>
            </a:r>
            <a:r>
              <a:rPr lang="ar-IQ" sz="2800" b="1" dirty="0" smtClean="0"/>
              <a:t> او </a:t>
            </a:r>
            <a:r>
              <a:rPr lang="en-US" sz="2800" b="1" dirty="0" smtClean="0"/>
              <a:t>USB</a:t>
            </a:r>
            <a:r>
              <a:rPr lang="ar-IQ" sz="2800" b="1" dirty="0" smtClean="0"/>
              <a:t>)  او قد تكون بدون </a:t>
            </a:r>
            <a:r>
              <a:rPr lang="ar-IQ" sz="2800" b="1" dirty="0" err="1" smtClean="0"/>
              <a:t>كيبل</a:t>
            </a:r>
            <a:r>
              <a:rPr lang="ar-IQ" sz="2800" b="1" dirty="0" smtClean="0"/>
              <a:t> (</a:t>
            </a:r>
            <a:r>
              <a:rPr lang="ar-IQ" sz="2800" b="1" dirty="0" err="1" smtClean="0"/>
              <a:t>بلوتوث).</a:t>
            </a:r>
            <a:r>
              <a:rPr lang="ar-IQ" sz="2800" b="1" dirty="0" smtClean="0"/>
              <a:t> وقد تكون المفاتيح ميكانيكية او </a:t>
            </a:r>
            <a:r>
              <a:rPr lang="ar-IQ" sz="2800" b="1" dirty="0" err="1" smtClean="0"/>
              <a:t>لمس </a:t>
            </a:r>
            <a:r>
              <a:rPr lang="ar-IQ" sz="2800" b="1" dirty="0" smtClean="0"/>
              <a:t>(الكترونية</a:t>
            </a:r>
            <a:r>
              <a:rPr lang="ar-IQ" sz="2800" b="1" dirty="0" err="1" smtClean="0"/>
              <a:t>).</a:t>
            </a:r>
            <a:endParaRPr lang="en-US" sz="2800" b="1" dirty="0" smtClean="0">
              <a:effectLst>
                <a:outerShdw blurRad="38100" dist="38100" dir="2700000" algn="tl">
                  <a:srgbClr val="C0C0C0"/>
                </a:outerShdw>
              </a:effectLst>
              <a:cs typeface="Arial" pitchFamily="34" charset="0"/>
            </a:endParaRPr>
          </a:p>
        </p:txBody>
      </p:sp>
      <p:sp>
        <p:nvSpPr>
          <p:cNvPr id="7171" name="عنوان 3"/>
          <p:cNvSpPr>
            <a:spLocks noGrp="1"/>
          </p:cNvSpPr>
          <p:nvPr>
            <p:ph type="title"/>
          </p:nvPr>
        </p:nvSpPr>
        <p:spPr>
          <a:xfrm>
            <a:off x="2819400" y="476250"/>
            <a:ext cx="6324600" cy="533400"/>
          </a:xfrm>
        </p:spPr>
        <p:txBody>
          <a:bodyPr/>
          <a:lstStyle/>
          <a:p>
            <a:pPr algn="l" rtl="1"/>
            <a:r>
              <a:rPr lang="ar-IQ" b="1" smtClean="0">
                <a:solidFill>
                  <a:srgbClr val="FFFF00"/>
                </a:solidFill>
                <a:latin typeface="Times New Roman" pitchFamily="18" charset="0"/>
                <a:ea typeface="Calibri" pitchFamily="34" charset="0"/>
                <a:cs typeface="Arial" pitchFamily="34" charset="0"/>
              </a:rPr>
              <a:t>1- </a:t>
            </a:r>
            <a:r>
              <a:rPr lang="ar-SA" b="1" smtClean="0">
                <a:solidFill>
                  <a:srgbClr val="FFFF00"/>
                </a:solidFill>
                <a:latin typeface="Times New Roman" pitchFamily="18" charset="0"/>
                <a:ea typeface="Calibri" pitchFamily="34" charset="0"/>
                <a:cs typeface="Arial" pitchFamily="34" charset="0"/>
              </a:rPr>
              <a:t>لوحة المفاتيح</a:t>
            </a:r>
            <a:r>
              <a:rPr lang="en-US" b="1" smtClean="0">
                <a:solidFill>
                  <a:srgbClr val="FFFF00"/>
                </a:solidFill>
                <a:latin typeface="Times New Roman" pitchFamily="18" charset="0"/>
                <a:ea typeface="Calibri" pitchFamily="34" charset="0"/>
                <a:cs typeface="Arial" pitchFamily="34" charset="0"/>
              </a:rPr>
              <a:t>  </a:t>
            </a:r>
            <a:r>
              <a:rPr lang="ar-SA" b="1" smtClean="0">
                <a:solidFill>
                  <a:srgbClr val="FFFF00"/>
                </a:solidFill>
                <a:latin typeface="Times New Roman" pitchFamily="18" charset="0"/>
                <a:ea typeface="Calibri" pitchFamily="34" charset="0"/>
                <a:cs typeface="Arial" pitchFamily="34" charset="0"/>
              </a:rPr>
              <a:t> </a:t>
            </a:r>
            <a:r>
              <a:rPr lang="en-US" b="1" smtClean="0">
                <a:solidFill>
                  <a:srgbClr val="FFFF00"/>
                </a:solidFill>
                <a:latin typeface="Times New Roman" pitchFamily="18" charset="0"/>
                <a:ea typeface="Calibri" pitchFamily="34" charset="0"/>
                <a:cs typeface="Arial" pitchFamily="34" charset="0"/>
              </a:rPr>
              <a:t>Keyboard</a:t>
            </a:r>
            <a:r>
              <a:rPr lang="en-US" b="1" smtClean="0">
                <a:solidFill>
                  <a:srgbClr val="FFFF00"/>
                </a:solidFill>
                <a:cs typeface="Arial" pitchFamily="34" charset="0"/>
              </a:rPr>
              <a:t/>
            </a:r>
            <a:br>
              <a:rPr lang="en-US" b="1" smtClean="0">
                <a:solidFill>
                  <a:srgbClr val="FFFF00"/>
                </a:solidFill>
                <a:cs typeface="Arial" pitchFamily="34" charset="0"/>
              </a:rPr>
            </a:br>
            <a:endParaRPr lang="ar-IQ" smtClean="0"/>
          </a:p>
        </p:txBody>
      </p:sp>
      <p:pic>
        <p:nvPicPr>
          <p:cNvPr id="7172" name="il_fi" descr="http://www.bristol.ac.uk/it-services/learning/documentation/keyboard-1/keyboard-r1-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860800"/>
            <a:ext cx="799306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2">
                                            <p:txEl>
                                              <p:pRg st="0" end="0"/>
                                            </p:txEl>
                                          </p:spTgt>
                                        </p:tgtEl>
                                        <p:attrNameLst>
                                          <p:attrName>style.visibility</p:attrName>
                                        </p:attrNameLst>
                                      </p:cBhvr>
                                      <p:to>
                                        <p:strVal val="visible"/>
                                      </p:to>
                                    </p:set>
                                    <p:anim calcmode="lin" valueType="num">
                                      <p:cBhvr additive="base">
                                        <p:cTn id="7" dur="500" fill="hold"/>
                                        <p:tgtEl>
                                          <p:spTgt spid="1044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3"/>
          <p:cNvSpPr>
            <a:spLocks noGrp="1"/>
          </p:cNvSpPr>
          <p:nvPr>
            <p:ph type="title"/>
          </p:nvPr>
        </p:nvSpPr>
        <p:spPr>
          <a:xfrm>
            <a:off x="2819400" y="476250"/>
            <a:ext cx="6324600" cy="533400"/>
          </a:xfrm>
        </p:spPr>
        <p:txBody>
          <a:bodyPr/>
          <a:lstStyle/>
          <a:p>
            <a:pPr algn="l" rtl="1"/>
            <a:r>
              <a:rPr lang="ar-IQ" b="1" smtClean="0">
                <a:solidFill>
                  <a:srgbClr val="FFFF00"/>
                </a:solidFill>
                <a:latin typeface="Times New Roman" pitchFamily="18" charset="0"/>
                <a:ea typeface="Calibri" pitchFamily="34" charset="0"/>
                <a:cs typeface="Arial" pitchFamily="34" charset="0"/>
              </a:rPr>
              <a:t>1- </a:t>
            </a:r>
            <a:r>
              <a:rPr lang="ar-SA" b="1" smtClean="0">
                <a:solidFill>
                  <a:srgbClr val="FFFF00"/>
                </a:solidFill>
                <a:latin typeface="Times New Roman" pitchFamily="18" charset="0"/>
                <a:ea typeface="Calibri" pitchFamily="34" charset="0"/>
                <a:cs typeface="Arial" pitchFamily="34" charset="0"/>
              </a:rPr>
              <a:t>لوحة المفاتيح</a:t>
            </a:r>
            <a:r>
              <a:rPr lang="en-US" b="1" smtClean="0">
                <a:solidFill>
                  <a:srgbClr val="FFFF00"/>
                </a:solidFill>
                <a:latin typeface="Times New Roman" pitchFamily="18" charset="0"/>
                <a:ea typeface="Calibri" pitchFamily="34" charset="0"/>
                <a:cs typeface="Arial" pitchFamily="34" charset="0"/>
              </a:rPr>
              <a:t>  </a:t>
            </a:r>
            <a:r>
              <a:rPr lang="ar-SA" b="1" smtClean="0">
                <a:solidFill>
                  <a:srgbClr val="FFFF00"/>
                </a:solidFill>
                <a:latin typeface="Times New Roman" pitchFamily="18" charset="0"/>
                <a:ea typeface="Calibri" pitchFamily="34" charset="0"/>
                <a:cs typeface="Arial" pitchFamily="34" charset="0"/>
              </a:rPr>
              <a:t> </a:t>
            </a:r>
            <a:r>
              <a:rPr lang="en-US" b="1" smtClean="0">
                <a:solidFill>
                  <a:srgbClr val="FFFF00"/>
                </a:solidFill>
                <a:latin typeface="Times New Roman" pitchFamily="18" charset="0"/>
                <a:ea typeface="Calibri" pitchFamily="34" charset="0"/>
                <a:cs typeface="Arial" pitchFamily="34" charset="0"/>
              </a:rPr>
              <a:t>Keyboard</a:t>
            </a:r>
            <a:r>
              <a:rPr lang="en-US" b="1" smtClean="0">
                <a:solidFill>
                  <a:srgbClr val="FFFF00"/>
                </a:solidFill>
                <a:cs typeface="Arial" pitchFamily="34" charset="0"/>
              </a:rPr>
              <a:t/>
            </a:r>
            <a:br>
              <a:rPr lang="en-US" b="1" smtClean="0">
                <a:solidFill>
                  <a:srgbClr val="FFFF00"/>
                </a:solidFill>
                <a:cs typeface="Arial" pitchFamily="34" charset="0"/>
              </a:rPr>
            </a:br>
            <a:endParaRPr lang="ar-IQ" smtClean="0"/>
          </a:p>
        </p:txBody>
      </p:sp>
      <p:grpSp>
        <p:nvGrpSpPr>
          <p:cNvPr id="2" name="Group 17"/>
          <p:cNvGrpSpPr>
            <a:grpSpLocks noGrp="1"/>
          </p:cNvGrpSpPr>
          <p:nvPr>
            <p:ph idx="1"/>
          </p:nvPr>
        </p:nvGrpSpPr>
        <p:grpSpPr bwMode="auto">
          <a:xfrm>
            <a:off x="71438" y="1196975"/>
            <a:ext cx="9072562" cy="5327650"/>
            <a:chOff x="48" y="144"/>
            <a:chExt cx="3624" cy="3456"/>
          </a:xfrm>
        </p:grpSpPr>
        <p:pic>
          <p:nvPicPr>
            <p:cNvPr id="8196" name="Picture 5" descr="Armenian Keyboard Layout Standard.gif (137273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872"/>
              <a:ext cx="331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p:cNvSpPr txBox="1">
              <a:spLocks noChangeArrowheads="1"/>
            </p:cNvSpPr>
            <p:nvPr/>
          </p:nvSpPr>
          <p:spPr bwMode="auto">
            <a:xfrm>
              <a:off x="1968" y="144"/>
              <a:ext cx="16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sz="4400" b="1">
                  <a:solidFill>
                    <a:srgbClr val="FF0000"/>
                  </a:solidFill>
                </a:rPr>
                <a:t>لوحة المفاتيح</a:t>
              </a:r>
              <a:endParaRPr lang="en-US" sz="4400" b="1">
                <a:solidFill>
                  <a:srgbClr val="FF0000"/>
                </a:solidFill>
              </a:endParaRPr>
            </a:p>
          </p:txBody>
        </p:sp>
        <p:pic>
          <p:nvPicPr>
            <p:cNvPr id="8198" name="Picture 13" descr="http://home1.gte.net/lauriez/logo_keyboard.gif">
              <a:hlinkClick r:id="rId4"/>
            </p:cNvPr>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2016" y="672"/>
              <a:ext cx="1656" cy="36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spd="med">
    <p:dissolv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لمحتوى 2"/>
          <p:cNvSpPr>
            <a:spLocks noGrp="1"/>
          </p:cNvSpPr>
          <p:nvPr>
            <p:ph idx="1"/>
          </p:nvPr>
        </p:nvSpPr>
        <p:spPr/>
        <p:txBody>
          <a:bodyPr/>
          <a:lstStyle/>
          <a:p>
            <a:pPr algn="r" rtl="1"/>
            <a:r>
              <a:rPr lang="ar-SA" sz="2000" b="1" smtClean="0"/>
              <a:t>هو جهاز صغير يشبه الفأر ولذلك يسمى الفأر الإلكتروني وكان اول ظهور له في عام 1963 ونشر رسميا في 1970 ببراءة اختراع. فكرة عمله تتلخص في كونه يحتوي على كرة تكون ملامسة للسطح الذي يوضع عليه الفأر وعند تحريك هذا الأخير تتحرك معه الكرة ليتولد نتيجة لذلك إحداثيات من خلال محورين هما </a:t>
            </a:r>
            <a:r>
              <a:rPr lang="en-US" sz="2000" b="1" smtClean="0"/>
              <a:t>X ,Y  </a:t>
            </a:r>
            <a:r>
              <a:rPr lang="ar-SA" sz="2000" b="1" smtClean="0"/>
              <a:t>تتحكم في حركة مؤشر الفأر على الشاشة وذلك حتى يمكن وضع هذا المؤشر على مكان ما على البرنامج الذي يظهر على الشاشة وبالتالي يمكن اختياره بنقر أحد أزرار الفأر ، حيث يحتوي الفأر عادة على مفتاحين وأحياناً يحتوي على ثلاثة أزرار</a:t>
            </a:r>
            <a:r>
              <a:rPr lang="en-US" sz="2000" b="1" smtClean="0"/>
              <a:t> . </a:t>
            </a:r>
            <a:r>
              <a:rPr lang="ar-SA" sz="2000" b="1" smtClean="0"/>
              <a:t>أكثر الأزرار استخداماً هو الزر الأيسر للفأر حيث يتم النقر عليه في معظم عمليات الاختيار التي تتم بالفأر و يبقى استخدام الزر الأيمن لأداء بعض العمليات الخاصة والفأر الحديث يحتوي على عجلة التصفح </a:t>
            </a:r>
            <a:r>
              <a:rPr lang="en-US" sz="2000" b="1" smtClean="0"/>
              <a:t>Scroll wheel</a:t>
            </a:r>
            <a:endParaRPr lang="ar-IQ" sz="2000" b="1" smtClean="0"/>
          </a:p>
          <a:p>
            <a:pPr algn="r" rtl="1"/>
            <a:endParaRPr lang="en-US" sz="2000" b="1" smtClean="0"/>
          </a:p>
          <a:p>
            <a:pPr algn="r" rtl="1"/>
            <a:r>
              <a:rPr lang="ar-SA" sz="2000" b="1" smtClean="0"/>
              <a:t>حيث يمكن تدويرها لتصفح المستند أو الملف الحالي . . أما وسيلة الاتصال بالحاسوب ربما تكون عن طريق كيبل ( </a:t>
            </a:r>
            <a:r>
              <a:rPr lang="en-US" sz="2000" b="1" smtClean="0"/>
              <a:t>PS2</a:t>
            </a:r>
            <a:r>
              <a:rPr lang="ar-IQ" sz="2000" b="1" smtClean="0"/>
              <a:t> او </a:t>
            </a:r>
            <a:r>
              <a:rPr lang="en-US" sz="2000" b="1" smtClean="0"/>
              <a:t>USB</a:t>
            </a:r>
            <a:r>
              <a:rPr lang="ar-IQ" sz="2000" b="1" smtClean="0"/>
              <a:t>)  او قد تكون بدون كيبل (بلوتوث</a:t>
            </a:r>
            <a:r>
              <a:rPr lang="en-US" sz="2000" b="1" smtClean="0"/>
              <a:t>Bluetooth </a:t>
            </a:r>
            <a:r>
              <a:rPr lang="ar-IQ" sz="2000" b="1" smtClean="0"/>
              <a:t>).</a:t>
            </a:r>
            <a:endParaRPr lang="en-US" sz="2000" b="1" smtClean="0"/>
          </a:p>
          <a:p>
            <a:pPr algn="r"/>
            <a:r>
              <a:rPr lang="ar-SA" sz="2000" b="1" smtClean="0"/>
              <a:t>هناك </a:t>
            </a:r>
            <a:r>
              <a:rPr lang="ar-IQ" sz="2000" b="1" smtClean="0"/>
              <a:t>عدة انواع </a:t>
            </a:r>
            <a:r>
              <a:rPr lang="ar-SA" sz="2000" b="1" smtClean="0"/>
              <a:t>للفأرة حسب آلية العمل والاستخدام وهي</a:t>
            </a:r>
            <a:r>
              <a:rPr lang="en-US" sz="2000" b="1" smtClean="0"/>
              <a:t>:</a:t>
            </a:r>
            <a:endParaRPr lang="ar-IQ" sz="2000" b="1" smtClean="0"/>
          </a:p>
        </p:txBody>
      </p:sp>
      <p:sp>
        <p:nvSpPr>
          <p:cNvPr id="9219" name="عنوان 3"/>
          <p:cNvSpPr>
            <a:spLocks noGrp="1"/>
          </p:cNvSpPr>
          <p:nvPr>
            <p:ph type="title"/>
          </p:nvPr>
        </p:nvSpPr>
        <p:spPr>
          <a:xfrm>
            <a:off x="2627313" y="404813"/>
            <a:ext cx="6324600" cy="533400"/>
          </a:xfrm>
        </p:spPr>
        <p:txBody>
          <a:bodyPr/>
          <a:lstStyle/>
          <a:p>
            <a:pPr rtl="1"/>
            <a:r>
              <a:rPr lang="ar-IQ" b="1" smtClean="0">
                <a:solidFill>
                  <a:srgbClr val="FFFF00"/>
                </a:solidFill>
              </a:rPr>
              <a:t>2- </a:t>
            </a:r>
            <a:r>
              <a:rPr lang="ar-SA" b="1" smtClean="0">
                <a:solidFill>
                  <a:srgbClr val="FFFF00"/>
                </a:solidFill>
              </a:rPr>
              <a:t>الفأر </a:t>
            </a:r>
            <a:r>
              <a:rPr lang="en-US" b="1" smtClean="0">
                <a:solidFill>
                  <a:srgbClr val="FFFF00"/>
                </a:solidFill>
              </a:rPr>
              <a:t>Mouse</a:t>
            </a:r>
            <a:r>
              <a:rPr lang="en-US" smtClean="0">
                <a:solidFill>
                  <a:srgbClr val="FFFF00"/>
                </a:solidFill>
              </a:rPr>
              <a:t/>
            </a:r>
            <a:br>
              <a:rPr lang="en-US" smtClean="0">
                <a:solidFill>
                  <a:srgbClr val="FFFF00"/>
                </a:solidFill>
              </a:rPr>
            </a:br>
            <a:endParaRPr lang="ar-IQ" smtClean="0">
              <a:solidFill>
                <a:srgbClr val="FFFF00"/>
              </a:solidFill>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3"/>
          <p:cNvSpPr>
            <a:spLocks noGrp="1"/>
          </p:cNvSpPr>
          <p:nvPr>
            <p:ph type="title"/>
          </p:nvPr>
        </p:nvSpPr>
        <p:spPr>
          <a:xfrm>
            <a:off x="2484438" y="404813"/>
            <a:ext cx="6324600" cy="533400"/>
          </a:xfrm>
        </p:spPr>
        <p:txBody>
          <a:bodyPr/>
          <a:lstStyle/>
          <a:p>
            <a:pPr rtl="1"/>
            <a:r>
              <a:rPr lang="ar-IQ" b="1" smtClean="0">
                <a:solidFill>
                  <a:srgbClr val="FFFF00"/>
                </a:solidFill>
              </a:rPr>
              <a:t>2- </a:t>
            </a:r>
            <a:r>
              <a:rPr lang="ar-SA" b="1" smtClean="0">
                <a:solidFill>
                  <a:srgbClr val="FFFF00"/>
                </a:solidFill>
              </a:rPr>
              <a:t>الفأر </a:t>
            </a:r>
            <a:r>
              <a:rPr lang="en-US" b="1" smtClean="0">
                <a:solidFill>
                  <a:srgbClr val="FFFF00"/>
                </a:solidFill>
              </a:rPr>
              <a:t>Mouse</a:t>
            </a:r>
            <a:r>
              <a:rPr lang="en-US" smtClean="0">
                <a:solidFill>
                  <a:srgbClr val="FFFF00"/>
                </a:solidFill>
              </a:rPr>
              <a:t/>
            </a:r>
            <a:br>
              <a:rPr lang="en-US" smtClean="0">
                <a:solidFill>
                  <a:srgbClr val="FFFF00"/>
                </a:solidFill>
              </a:rPr>
            </a:br>
            <a:endParaRPr lang="ar-IQ" smtClean="0">
              <a:solidFill>
                <a:srgbClr val="FFFF00"/>
              </a:solidFill>
            </a:endParaRPr>
          </a:p>
        </p:txBody>
      </p:sp>
      <p:sp>
        <p:nvSpPr>
          <p:cNvPr id="9219" name="Rectangle 10"/>
          <p:cNvSpPr>
            <a:spLocks noGrp="1" noChangeArrowheads="1"/>
          </p:cNvSpPr>
          <p:nvPr>
            <p:ph idx="1"/>
          </p:nvPr>
        </p:nvSpPr>
        <p:spPr>
          <a:xfrm>
            <a:off x="323850" y="1763713"/>
            <a:ext cx="8640763" cy="4400550"/>
          </a:xfrm>
        </p:spPr>
        <p:txBody>
          <a:bodyPr anchor="ctr">
            <a:spAutoFit/>
          </a:bodyPr>
          <a:lstStyle/>
          <a:p>
            <a:pPr marL="0" indent="0" algn="r" rtl="1">
              <a:spcBef>
                <a:spcPct val="0"/>
              </a:spcBef>
              <a:buFontTx/>
              <a:buAutoNum type="arabicPeriod"/>
              <a:tabLst>
                <a:tab pos="457200" algn="l"/>
              </a:tabLst>
            </a:pPr>
            <a:r>
              <a:rPr lang="ar-SA" sz="2000" b="1" smtClean="0">
                <a:latin typeface="Calibri" pitchFamily="34" charset="0"/>
                <a:ea typeface="Times New Roman" pitchFamily="18" charset="0"/>
                <a:cs typeface="Arial" pitchFamily="34" charset="0"/>
              </a:rPr>
              <a:t>فارة الكرة</a:t>
            </a:r>
            <a:r>
              <a:rPr lang="en-US" sz="2000" b="1" smtClean="0">
                <a:latin typeface="Calibri" pitchFamily="34" charset="0"/>
                <a:ea typeface="Times New Roman" pitchFamily="18" charset="0"/>
                <a:cs typeface="Arial" pitchFamily="34" charset="0"/>
              </a:rPr>
              <a:t> Ball Mouse </a:t>
            </a:r>
            <a:r>
              <a:rPr lang="ar-SA" sz="2000" b="1" smtClean="0">
                <a:latin typeface="Calibri" pitchFamily="34" charset="0"/>
                <a:ea typeface="Times New Roman" pitchFamily="18" charset="0"/>
                <a:cs typeface="Arial" pitchFamily="34" charset="0"/>
              </a:rPr>
              <a:t>: ويعتمد في التعرف علي حركة الفارة علي كرة داخل الفارة تدور مع حركة الفارة وتؤثر حركتها علي ترسين صغيرين متعامدين</a:t>
            </a:r>
            <a:r>
              <a:rPr lang="en-US" sz="2000" b="1" smtClean="0">
                <a:latin typeface="Calibri" pitchFamily="34" charset="0"/>
                <a:ea typeface="Times New Roman" pitchFamily="18" charset="0"/>
                <a:cs typeface="Arial" pitchFamily="34" charset="0"/>
              </a:rPr>
              <a:t>.</a:t>
            </a:r>
          </a:p>
          <a:p>
            <a:pPr marL="0" indent="0" algn="r" rtl="1">
              <a:spcBef>
                <a:spcPct val="0"/>
              </a:spcBef>
              <a:buFontTx/>
              <a:buAutoNum type="arabicPeriod"/>
              <a:tabLst>
                <a:tab pos="457200" algn="l"/>
              </a:tabLst>
            </a:pPr>
            <a:r>
              <a:rPr lang="ar-SA" sz="2000" b="1" smtClean="0">
                <a:latin typeface="Calibri" pitchFamily="34" charset="0"/>
                <a:ea typeface="Times New Roman" pitchFamily="18" charset="0"/>
                <a:cs typeface="Arial" pitchFamily="34" charset="0"/>
              </a:rPr>
              <a:t>الفارة الضوئية </a:t>
            </a:r>
            <a:r>
              <a:rPr lang="en-US" sz="2000" b="1" smtClean="0">
                <a:latin typeface="Calibri" pitchFamily="34" charset="0"/>
                <a:ea typeface="Times New Roman" pitchFamily="18" charset="0"/>
                <a:cs typeface="Arial" pitchFamily="34" charset="0"/>
              </a:rPr>
              <a:t>Optical Mouse</a:t>
            </a:r>
            <a:r>
              <a:rPr lang="ar-SA" sz="2000" b="1" smtClean="0">
                <a:latin typeface="Calibri" pitchFamily="34" charset="0"/>
                <a:ea typeface="Times New Roman" pitchFamily="18" charset="0"/>
                <a:cs typeface="Arial" pitchFamily="34" charset="0"/>
              </a:rPr>
              <a:t>: تعتمد علي شعاع من ضوء </a:t>
            </a:r>
            <a:r>
              <a:rPr lang="ar-SA" sz="2000" b="1" smtClean="0">
                <a:solidFill>
                  <a:srgbClr val="FF0000"/>
                </a:solidFill>
                <a:latin typeface="Calibri" pitchFamily="34" charset="0"/>
                <a:ea typeface="Times New Roman" pitchFamily="18" charset="0"/>
                <a:cs typeface="Arial" pitchFamily="34" charset="0"/>
                <a:hlinkClick r:id="rId2" tooltip="ليزر"/>
              </a:rPr>
              <a:t>الليزر</a:t>
            </a:r>
            <a:r>
              <a:rPr lang="en-US" sz="2000" b="1" smtClean="0">
                <a:solidFill>
                  <a:srgbClr val="FF0000"/>
                </a:solidFill>
                <a:latin typeface="Calibri" pitchFamily="34" charset="0"/>
                <a:ea typeface="Times New Roman" pitchFamily="18" charset="0"/>
                <a:cs typeface="Arial" pitchFamily="34" charset="0"/>
              </a:rPr>
              <a:t> </a:t>
            </a:r>
            <a:r>
              <a:rPr lang="ar-SA" sz="2000" b="1" smtClean="0">
                <a:solidFill>
                  <a:srgbClr val="FF0000"/>
                </a:solidFill>
                <a:latin typeface="Calibri" pitchFamily="34" charset="0"/>
                <a:ea typeface="Times New Roman" pitchFamily="18" charset="0"/>
                <a:cs typeface="Arial" pitchFamily="34" charset="0"/>
                <a:hlinkClick r:id="rId3" tooltip="أشباه الموصلات"/>
              </a:rPr>
              <a:t>اشباه الموصلات</a:t>
            </a:r>
            <a:r>
              <a:rPr lang="en-US" sz="2000" b="1" smtClean="0">
                <a:latin typeface="Calibri" pitchFamily="34" charset="0"/>
                <a:ea typeface="Times New Roman" pitchFamily="18" charset="0"/>
                <a:cs typeface="Arial" pitchFamily="34" charset="0"/>
              </a:rPr>
              <a:t> </a:t>
            </a:r>
            <a:r>
              <a:rPr lang="ar-SA" sz="2000" b="1" smtClean="0">
                <a:latin typeface="Calibri" pitchFamily="34" charset="0"/>
                <a:ea typeface="Times New Roman" pitchFamily="18" charset="0"/>
                <a:cs typeface="Arial" pitchFamily="34" charset="0"/>
              </a:rPr>
              <a:t>المركز أسفل الفارة ينعكس من على السطح ويتم استقباله على شريحة إلكترونية اشبه بحساس التصوير</a:t>
            </a:r>
            <a:r>
              <a:rPr lang="en-US" sz="2000" b="1" smtClean="0">
                <a:latin typeface="Calibri" pitchFamily="34" charset="0"/>
                <a:ea typeface="Times New Roman" pitchFamily="18" charset="0"/>
                <a:cs typeface="Arial" pitchFamily="34" charset="0"/>
              </a:rPr>
              <a:t>.</a:t>
            </a:r>
            <a:endParaRPr lang="en-US" sz="2000" b="1" smtClean="0">
              <a:ea typeface="Calibri" pitchFamily="34" charset="0"/>
              <a:cs typeface="Arial" pitchFamily="34" charset="0"/>
            </a:endParaRPr>
          </a:p>
          <a:p>
            <a:pPr marL="0" indent="0" algn="r" rtl="1">
              <a:spcBef>
                <a:spcPct val="0"/>
              </a:spcBef>
              <a:buFont typeface="Wingdings" pitchFamily="2" charset="2"/>
              <a:buNone/>
              <a:tabLst>
                <a:tab pos="457200" algn="l"/>
              </a:tabLst>
            </a:pPr>
            <a:r>
              <a:rPr lang="ar-IQ" sz="2000" b="1" smtClean="0">
                <a:latin typeface="Times New Roman" pitchFamily="18" charset="0"/>
                <a:cs typeface="Arial" pitchFamily="34" charset="0"/>
              </a:rPr>
              <a:t>3. </a:t>
            </a:r>
            <a:r>
              <a:rPr lang="ar-SA" sz="2000" b="1" smtClean="0">
                <a:latin typeface="Times New Roman" pitchFamily="18" charset="0"/>
                <a:cs typeface="Arial" pitchFamily="34" charset="0"/>
              </a:rPr>
              <a:t>لوحة اللمس </a:t>
            </a:r>
            <a:r>
              <a:rPr lang="en-US" sz="2000" b="1" smtClean="0">
                <a:latin typeface="Times New Roman" pitchFamily="18" charset="0"/>
                <a:cs typeface="Arial" pitchFamily="34" charset="0"/>
              </a:rPr>
              <a:t>:Touch Pad:</a:t>
            </a:r>
            <a:r>
              <a:rPr lang="ar-SA" sz="2000" b="1" smtClean="0">
                <a:latin typeface="Times New Roman" pitchFamily="18" charset="0"/>
                <a:cs typeface="Arial" pitchFamily="34" charset="0"/>
              </a:rPr>
              <a:t> هي عبارة عن لوحة صغيرة عل شكل مربع او مستطيل من الاحداثيات التي يتم ترجمة حركة الاصبع عليها الى اشارة كهربائية </a:t>
            </a:r>
            <a:r>
              <a:rPr lang="en-US" sz="2000" b="1" smtClean="0">
                <a:latin typeface="Times New Roman" pitchFamily="18" charset="0"/>
                <a:cs typeface="Arial" pitchFamily="34" charset="0"/>
              </a:rPr>
              <a:t>.</a:t>
            </a:r>
            <a:endParaRPr lang="en-US" sz="2000" b="1" smtClean="0">
              <a:cs typeface="Arial" pitchFamily="34" charset="0"/>
            </a:endParaRPr>
          </a:p>
          <a:p>
            <a:pPr marL="0" indent="0" algn="r" rtl="1">
              <a:spcBef>
                <a:spcPct val="0"/>
              </a:spcBef>
              <a:buFont typeface="Wingdings" pitchFamily="2" charset="2"/>
              <a:buNone/>
              <a:tabLst>
                <a:tab pos="457200" algn="l"/>
              </a:tabLst>
            </a:pPr>
            <a:r>
              <a:rPr lang="ar-IQ" sz="2000" b="1" smtClean="0">
                <a:latin typeface="Times New Roman" pitchFamily="18" charset="0"/>
                <a:cs typeface="Arial" pitchFamily="34" charset="0"/>
              </a:rPr>
              <a:t>4. </a:t>
            </a:r>
            <a:r>
              <a:rPr lang="ar-SA" sz="2000" b="1" smtClean="0">
                <a:latin typeface="Times New Roman" pitchFamily="18" charset="0"/>
                <a:cs typeface="Arial" pitchFamily="34" charset="0"/>
              </a:rPr>
              <a:t>كرة التتبع</a:t>
            </a:r>
            <a:r>
              <a:rPr lang="en-US" sz="2000" b="1" smtClean="0">
                <a:latin typeface="Times New Roman" pitchFamily="18" charset="0"/>
                <a:cs typeface="Arial" pitchFamily="34" charset="0"/>
              </a:rPr>
              <a:t> Track Ball:</a:t>
            </a:r>
            <a:r>
              <a:rPr lang="ar-SA" sz="2000" b="1" smtClean="0">
                <a:latin typeface="Times New Roman" pitchFamily="18" charset="0"/>
                <a:cs typeface="Arial" pitchFamily="34" charset="0"/>
              </a:rPr>
              <a:t>تشبه كرة التتبع الفأرة العادية لو انك نظرت إليها من الأسفل لكن تتميز عنها بصغر حجمها مما يعطيها حجما صغيرا إي انها فأرة موضوعة رأسا على عقب. بتدوير الكرة بواسطة اصابعك يمكنك تحريك المؤشر على الشاشة. وتكون ازرار التحكم موضوعة في اعلى او جوانب الكرة. تعد كرة التتبع بديل للفأرة التقليدية وهي مفضلة لدى مصممي الصور. حيث توفر الكرة تحكم اسهل وأدق بحركة المؤشر على الشاشة</a:t>
            </a:r>
            <a:r>
              <a:rPr lang="en-US" sz="2000" b="1" smtClean="0">
                <a:latin typeface="Times New Roman" pitchFamily="18" charset="0"/>
                <a:cs typeface="Arial" pitchFamily="34" charset="0"/>
              </a:rPr>
              <a:t>.</a:t>
            </a:r>
            <a:endParaRPr lang="en-US" sz="2000" b="1" smtClean="0">
              <a:cs typeface="Arial" pitchFamily="34" charset="0"/>
            </a:endParaRPr>
          </a:p>
          <a:p>
            <a:pPr marL="0" indent="0" algn="r" rtl="1">
              <a:spcBef>
                <a:spcPct val="0"/>
              </a:spcBef>
              <a:buFont typeface="Wingdings" pitchFamily="2" charset="2"/>
              <a:buNone/>
              <a:tabLst>
                <a:tab pos="457200" algn="l"/>
              </a:tabLst>
            </a:pPr>
            <a:r>
              <a:rPr lang="ar-IQ" sz="2000" b="1" smtClean="0">
                <a:cs typeface="Arial" pitchFamily="34" charset="0"/>
              </a:rPr>
              <a:t>5. </a:t>
            </a:r>
            <a:r>
              <a:rPr lang="ar-SA" sz="2000" b="1" smtClean="0">
                <a:cs typeface="Arial" pitchFamily="34" charset="0"/>
              </a:rPr>
              <a:t>نقطة التتبع</a:t>
            </a:r>
            <a:r>
              <a:rPr lang="en-US" sz="2000" b="1" smtClean="0">
                <a:cs typeface="Arial" pitchFamily="34" charset="0"/>
              </a:rPr>
              <a:t> Track Point : </a:t>
            </a:r>
            <a:r>
              <a:rPr lang="ar-SA" sz="2000" b="1" smtClean="0">
                <a:cs typeface="Arial" pitchFamily="34" charset="0"/>
              </a:rPr>
              <a:t>تشبه نقطة التتبع ممحاة صغيرة موضوعة بين ازرار لوحة المفايتح. للتحكم بالمؤشر، يجب ان تضغط على النقطة للاعلى، للاسفل، لليمين او لليسار. ازرار الفارة التقليدية موجودة اسفل زر المسافة</a:t>
            </a:r>
            <a:r>
              <a:rPr lang="en-US" sz="2000" b="1" smtClean="0">
                <a:cs typeface="Arial" pitchFamily="34" charset="0"/>
              </a:rPr>
              <a:t>. </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a:xfrm>
            <a:off x="2819400" y="404813"/>
            <a:ext cx="6324600" cy="533400"/>
          </a:xfrm>
        </p:spPr>
        <p:txBody>
          <a:bodyPr/>
          <a:lstStyle/>
          <a:p>
            <a:pPr algn="ctr" rtl="1"/>
            <a:r>
              <a:rPr lang="ar-IQ" b="1" smtClean="0">
                <a:solidFill>
                  <a:srgbClr val="FFFF00"/>
                </a:solidFill>
              </a:rPr>
              <a:t>2- </a:t>
            </a:r>
            <a:r>
              <a:rPr lang="ar-SA" b="1" smtClean="0">
                <a:solidFill>
                  <a:srgbClr val="FFFF00"/>
                </a:solidFill>
              </a:rPr>
              <a:t>الفأر </a:t>
            </a:r>
            <a:r>
              <a:rPr lang="en-US" b="1" smtClean="0">
                <a:solidFill>
                  <a:srgbClr val="FFFF00"/>
                </a:solidFill>
              </a:rPr>
              <a:t>Mouse</a:t>
            </a:r>
            <a:r>
              <a:rPr lang="en-US" smtClean="0">
                <a:solidFill>
                  <a:srgbClr val="FFFF00"/>
                </a:solidFill>
              </a:rPr>
              <a:t/>
            </a:r>
            <a:br>
              <a:rPr lang="en-US" smtClean="0">
                <a:solidFill>
                  <a:srgbClr val="FFFF00"/>
                </a:solidFill>
              </a:rPr>
            </a:br>
            <a:r>
              <a:rPr lang="ar-IQ" b="1" smtClean="0"/>
              <a:t> </a:t>
            </a:r>
          </a:p>
        </p:txBody>
      </p:sp>
      <p:sp>
        <p:nvSpPr>
          <p:cNvPr id="11267" name="عنصر نائب للمحتوى 2"/>
          <p:cNvSpPr>
            <a:spLocks noGrp="1"/>
          </p:cNvSpPr>
          <p:nvPr>
            <p:ph idx="1"/>
          </p:nvPr>
        </p:nvSpPr>
        <p:spPr/>
        <p:txBody>
          <a:bodyPr/>
          <a:lstStyle/>
          <a:p>
            <a:pPr algn="r" rtl="1"/>
            <a:r>
              <a:rPr lang="ar-SA" b="1" smtClean="0">
                <a:solidFill>
                  <a:srgbClr val="FF0000"/>
                </a:solidFill>
              </a:rPr>
              <a:t>ميزات الماوس الضوئي عن الماوس التقليدي(الميكانيكي)</a:t>
            </a:r>
            <a:r>
              <a:rPr lang="ar-SA" smtClean="0"/>
              <a:t> </a:t>
            </a:r>
            <a:endParaRPr lang="en-US" smtClean="0"/>
          </a:p>
          <a:p>
            <a:pPr algn="r" rtl="1">
              <a:buFont typeface="Wingdings" pitchFamily="2" charset="2"/>
              <a:buNone/>
            </a:pPr>
            <a:endParaRPr lang="en-US" smtClean="0"/>
          </a:p>
          <a:p>
            <a:pPr algn="r" rtl="1">
              <a:buFont typeface="Wingdings" pitchFamily="2" charset="2"/>
              <a:buChar char="ü"/>
            </a:pPr>
            <a:r>
              <a:rPr lang="ar-SA" smtClean="0"/>
              <a:t>لا يوجد أي أجزاء تتحرك داخل مكونات الماوس مما يجعل من فترة عمرها أطول</a:t>
            </a:r>
            <a:endParaRPr lang="en-US" smtClean="0"/>
          </a:p>
          <a:p>
            <a:pPr algn="r" rtl="1">
              <a:buFont typeface="Wingdings" pitchFamily="2" charset="2"/>
              <a:buChar char="ü"/>
            </a:pPr>
            <a:r>
              <a:rPr lang="ar-SA" smtClean="0"/>
              <a:t>لا يمكن للأتربة والغبار أن يؤثر على أداء الماوس أو يدخل إلى الأجزاء الداخلية له</a:t>
            </a:r>
            <a:endParaRPr lang="en-US" smtClean="0"/>
          </a:p>
          <a:p>
            <a:pPr algn="r" rtl="1">
              <a:buFont typeface="Wingdings" pitchFamily="2" charset="2"/>
              <a:buChar char="ü"/>
            </a:pPr>
            <a:r>
              <a:rPr lang="ar-SA" smtClean="0"/>
              <a:t>يعمل بدقة اكبر وحركته أكثر نعومة.</a:t>
            </a:r>
            <a:endParaRPr lang="en-US" smtClean="0"/>
          </a:p>
          <a:p>
            <a:pPr algn="r" rtl="1">
              <a:buFont typeface="Wingdings" pitchFamily="2" charset="2"/>
              <a:buChar char="ü"/>
            </a:pPr>
            <a:r>
              <a:rPr lang="ar-SA" smtClean="0"/>
              <a:t>لا يتطلب سطح محدد ليعمل عليه.</a:t>
            </a:r>
            <a:endParaRPr lang="en-US" smtClean="0"/>
          </a:p>
          <a:p>
            <a:pPr algn="r" rtl="1"/>
            <a:endParaRPr lang="ar-IQ" b="1" smtClean="0">
              <a:solidFill>
                <a:schemeClr val="tx2"/>
              </a:solidFill>
            </a:endParaRPr>
          </a:p>
        </p:txBody>
      </p:sp>
      <p:grpSp>
        <p:nvGrpSpPr>
          <p:cNvPr id="2" name="Group 19"/>
          <p:cNvGrpSpPr>
            <a:grpSpLocks/>
          </p:cNvGrpSpPr>
          <p:nvPr/>
        </p:nvGrpSpPr>
        <p:grpSpPr bwMode="auto">
          <a:xfrm>
            <a:off x="323850" y="2420938"/>
            <a:ext cx="3311525" cy="3384550"/>
            <a:chOff x="1824" y="144"/>
            <a:chExt cx="2263" cy="3312"/>
          </a:xfrm>
        </p:grpSpPr>
        <p:pic>
          <p:nvPicPr>
            <p:cNvPr id="11269" name="Picture 11" descr="ip.gif (4950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2054"/>
              <a:ext cx="2263" cy="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16"/>
            <p:cNvSpPr txBox="1">
              <a:spLocks noChangeArrowheads="1"/>
            </p:cNvSpPr>
            <p:nvPr/>
          </p:nvSpPr>
          <p:spPr bwMode="auto">
            <a:xfrm>
              <a:off x="2215" y="144"/>
              <a:ext cx="126" cy="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5400" b="1">
                <a:solidFill>
                  <a:srgbClr val="FF0000"/>
                </a:solidFill>
              </a:endParaRPr>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13024</TotalTime>
  <Words>1772</Words>
  <Application>Microsoft Office PowerPoint</Application>
  <PresentationFormat>عرض على الشاشة (3:4)‏</PresentationFormat>
  <Paragraphs>92</Paragraphs>
  <Slides>31</Slides>
  <Notes>1</Notes>
  <HiddenSlides>0</HiddenSlides>
  <MMClips>0</MMClips>
  <ScaleCrop>false</ScaleCrop>
  <HeadingPairs>
    <vt:vector size="8" baseType="variant">
      <vt:variant>
        <vt:lpstr>الخطوط المستخدمة</vt:lpstr>
      </vt:variant>
      <vt:variant>
        <vt:i4>5</vt:i4>
      </vt:variant>
      <vt:variant>
        <vt:lpstr>نسق</vt:lpstr>
      </vt:variant>
      <vt:variant>
        <vt:i4>1</vt:i4>
      </vt:variant>
      <vt:variant>
        <vt:lpstr>خوادم OLE مضمنة</vt:lpstr>
      </vt:variant>
      <vt:variant>
        <vt:i4>1</vt:i4>
      </vt:variant>
      <vt:variant>
        <vt:lpstr>عناوين الشرائح</vt:lpstr>
      </vt:variant>
      <vt:variant>
        <vt:i4>31</vt:i4>
      </vt:variant>
    </vt:vector>
  </HeadingPairs>
  <TitlesOfParts>
    <vt:vector size="38" baseType="lpstr">
      <vt:lpstr>Arial</vt:lpstr>
      <vt:lpstr>Wingdings</vt:lpstr>
      <vt:lpstr>Wingdings 2</vt:lpstr>
      <vt:lpstr>Times New Roman</vt:lpstr>
      <vt:lpstr>Calibri</vt:lpstr>
      <vt:lpstr>Sample presentation slides</vt:lpstr>
      <vt:lpstr>Image</vt:lpstr>
      <vt:lpstr>علم الحاسوب  </vt:lpstr>
      <vt:lpstr>عرض تقديمي في PowerPoint</vt:lpstr>
      <vt:lpstr>Input Units وحدات أو أجهزة الإدخال   </vt:lpstr>
      <vt:lpstr>عرض تقديمي في PowerPoint</vt:lpstr>
      <vt:lpstr>1- لوحة المفاتيح   Keyboard </vt:lpstr>
      <vt:lpstr>1- لوحة المفاتيح   Keyboard </vt:lpstr>
      <vt:lpstr>2- الفأر Mouse </vt:lpstr>
      <vt:lpstr>2- الفأر Mouse </vt:lpstr>
      <vt:lpstr>2- الفأر Mouse  </vt:lpstr>
      <vt:lpstr>2- الفأر Mouse  </vt:lpstr>
      <vt:lpstr>3. الماسحة الضوئية Scanner  </vt:lpstr>
      <vt:lpstr>3. الماسحة الضوئية Scanner  </vt:lpstr>
      <vt:lpstr>3. الماسحة الضوئية Scanner  </vt:lpstr>
      <vt:lpstr>3. الماسحة الضوئية Scanner  </vt:lpstr>
      <vt:lpstr>4. لاقط الصوت Microphone  </vt:lpstr>
      <vt:lpstr>5. الكاميرات الرقمية  Digital  Camera </vt:lpstr>
      <vt:lpstr>6. القلم الضوئي   Optical Pen </vt:lpstr>
      <vt:lpstr>7. شاشة اللمس Touch Screen  </vt:lpstr>
      <vt:lpstr>8. عصا التحكم   Joystick </vt:lpstr>
      <vt:lpstr>9. القارئ  الآلي أو الضوئي  Optical or Barcode Reader  </vt:lpstr>
      <vt:lpstr>     10- قارئ البصمة Finger-print Reader  </vt:lpstr>
      <vt:lpstr>وحدات أو أجهزة الإخراج </vt:lpstr>
      <vt:lpstr>وحدات أو أجهزة الإخراج </vt:lpstr>
      <vt:lpstr>وحدات أو أجهزة الإخراج </vt:lpstr>
      <vt:lpstr>وحدات أو أجهزة الإخراج </vt:lpstr>
      <vt:lpstr>وحدات أو أجهزة الإخراج </vt:lpstr>
      <vt:lpstr>وحدات أو أجهزة الإخراج </vt:lpstr>
      <vt:lpstr>وحدات أو أجهزة الإخراج </vt:lpstr>
      <vt:lpstr>وحدات أو أجهزة الإخراج </vt:lpstr>
      <vt:lpstr>Any Question !!</vt:lpstr>
      <vt:lpstr>عرض تقديمي في PowerPoint</vt:lpstr>
    </vt:vector>
  </TitlesOfParts>
  <Company>Computer Village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الحاسب الآلي</dc:title>
  <dc:creator>**</dc:creator>
  <cp:lastModifiedBy>hp</cp:lastModifiedBy>
  <cp:revision>444</cp:revision>
  <cp:lastPrinted>2012-10-06T10:17:32Z</cp:lastPrinted>
  <dcterms:created xsi:type="dcterms:W3CDTF">2006-09-30T00:56:10Z</dcterms:created>
  <dcterms:modified xsi:type="dcterms:W3CDTF">2020-01-03T15:14:53Z</dcterms:modified>
</cp:coreProperties>
</file>